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5"/>
  </p:notesMasterIdLst>
  <p:sldIdLst>
    <p:sldId id="261" r:id="rId2"/>
    <p:sldId id="349" r:id="rId3"/>
    <p:sldId id="350" r:id="rId4"/>
    <p:sldId id="351" r:id="rId5"/>
    <p:sldId id="302" r:id="rId6"/>
    <p:sldId id="375" r:id="rId7"/>
    <p:sldId id="376" r:id="rId8"/>
    <p:sldId id="373" r:id="rId9"/>
    <p:sldId id="421" r:id="rId10"/>
    <p:sldId id="374" r:id="rId11"/>
    <p:sldId id="372" r:id="rId12"/>
    <p:sldId id="269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393" r:id="rId21"/>
    <p:sldId id="306" r:id="rId22"/>
    <p:sldId id="391" r:id="rId23"/>
    <p:sldId id="392" r:id="rId24"/>
    <p:sldId id="390" r:id="rId25"/>
    <p:sldId id="308" r:id="rId26"/>
    <p:sldId id="309" r:id="rId27"/>
    <p:sldId id="377" r:id="rId28"/>
    <p:sldId id="310" r:id="rId29"/>
    <p:sldId id="311" r:id="rId30"/>
    <p:sldId id="312" r:id="rId31"/>
    <p:sldId id="378" r:id="rId32"/>
    <p:sldId id="379" r:id="rId33"/>
    <p:sldId id="380" r:id="rId34"/>
    <p:sldId id="314" r:id="rId35"/>
    <p:sldId id="315" r:id="rId36"/>
    <p:sldId id="316" r:id="rId37"/>
    <p:sldId id="317" r:id="rId38"/>
    <p:sldId id="381" r:id="rId39"/>
    <p:sldId id="352" r:id="rId40"/>
    <p:sldId id="354" r:id="rId41"/>
    <p:sldId id="353" r:id="rId42"/>
    <p:sldId id="355" r:id="rId43"/>
    <p:sldId id="383" r:id="rId44"/>
    <p:sldId id="323" r:id="rId45"/>
    <p:sldId id="385" r:id="rId46"/>
    <p:sldId id="324" r:id="rId47"/>
    <p:sldId id="325" r:id="rId48"/>
    <p:sldId id="387" r:id="rId49"/>
    <p:sldId id="386" r:id="rId50"/>
    <p:sldId id="388" r:id="rId51"/>
    <p:sldId id="330" r:id="rId52"/>
    <p:sldId id="331" r:id="rId53"/>
    <p:sldId id="270" r:id="rId54"/>
    <p:sldId id="271" r:id="rId55"/>
    <p:sldId id="272" r:id="rId56"/>
    <p:sldId id="273" r:id="rId57"/>
    <p:sldId id="274" r:id="rId58"/>
    <p:sldId id="275" r:id="rId59"/>
    <p:sldId id="276" r:id="rId60"/>
    <p:sldId id="277" r:id="rId61"/>
    <p:sldId id="278" r:id="rId62"/>
    <p:sldId id="279" r:id="rId63"/>
    <p:sldId id="280" r:id="rId64"/>
    <p:sldId id="332" r:id="rId65"/>
    <p:sldId id="333" r:id="rId66"/>
    <p:sldId id="401" r:id="rId67"/>
    <p:sldId id="395" r:id="rId68"/>
    <p:sldId id="334" r:id="rId69"/>
    <p:sldId id="396" r:id="rId70"/>
    <p:sldId id="397" r:id="rId71"/>
    <p:sldId id="398" r:id="rId72"/>
    <p:sldId id="400" r:id="rId73"/>
    <p:sldId id="399" r:id="rId74"/>
    <p:sldId id="335" r:id="rId75"/>
    <p:sldId id="394" r:id="rId76"/>
    <p:sldId id="338" r:id="rId77"/>
    <p:sldId id="343" r:id="rId78"/>
    <p:sldId id="345" r:id="rId79"/>
    <p:sldId id="281" r:id="rId80"/>
    <p:sldId id="282" r:id="rId81"/>
    <p:sldId id="283" r:id="rId82"/>
    <p:sldId id="284" r:id="rId83"/>
    <p:sldId id="285" r:id="rId84"/>
    <p:sldId id="286" r:id="rId85"/>
    <p:sldId id="287" r:id="rId86"/>
    <p:sldId id="346" r:id="rId87"/>
    <p:sldId id="288" r:id="rId88"/>
    <p:sldId id="289" r:id="rId89"/>
    <p:sldId id="290" r:id="rId90"/>
    <p:sldId id="291" r:id="rId91"/>
    <p:sldId id="292" r:id="rId92"/>
    <p:sldId id="347" r:id="rId93"/>
    <p:sldId id="293" r:id="rId94"/>
    <p:sldId id="294" r:id="rId95"/>
    <p:sldId id="295" r:id="rId96"/>
    <p:sldId id="296" r:id="rId97"/>
    <p:sldId id="297" r:id="rId98"/>
    <p:sldId id="298" r:id="rId99"/>
    <p:sldId id="348" r:id="rId100"/>
    <p:sldId id="366" r:id="rId101"/>
    <p:sldId id="367" r:id="rId102"/>
    <p:sldId id="411" r:id="rId103"/>
    <p:sldId id="406" r:id="rId104"/>
    <p:sldId id="368" r:id="rId105"/>
    <p:sldId id="410" r:id="rId106"/>
    <p:sldId id="405" r:id="rId107"/>
    <p:sldId id="408" r:id="rId108"/>
    <p:sldId id="409" r:id="rId109"/>
    <p:sldId id="407" r:id="rId110"/>
    <p:sldId id="412" r:id="rId111"/>
    <p:sldId id="370" r:id="rId112"/>
    <p:sldId id="369" r:id="rId113"/>
    <p:sldId id="416" r:id="rId114"/>
    <p:sldId id="415" r:id="rId115"/>
    <p:sldId id="365" r:id="rId116"/>
    <p:sldId id="299" r:id="rId117"/>
    <p:sldId id="300" r:id="rId118"/>
    <p:sldId id="301" r:id="rId119"/>
    <p:sldId id="358" r:id="rId120"/>
    <p:sldId id="356" r:id="rId121"/>
    <p:sldId id="359" r:id="rId122"/>
    <p:sldId id="417" r:id="rId123"/>
    <p:sldId id="360" r:id="rId124"/>
    <p:sldId id="414" r:id="rId125"/>
    <p:sldId id="413" r:id="rId126"/>
    <p:sldId id="420" r:id="rId127"/>
    <p:sldId id="357" r:id="rId128"/>
    <p:sldId id="362" r:id="rId129"/>
    <p:sldId id="418" r:id="rId130"/>
    <p:sldId id="364" r:id="rId131"/>
    <p:sldId id="419" r:id="rId132"/>
    <p:sldId id="382" r:id="rId133"/>
    <p:sldId id="422" r:id="rId134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FEE"/>
    <a:srgbClr val="4D4D4D"/>
    <a:srgbClr val="438ECC"/>
    <a:srgbClr val="ED6F49"/>
    <a:srgbClr val="F7AA44"/>
    <a:srgbClr val="009587"/>
    <a:srgbClr val="BDBABA"/>
    <a:srgbClr val="A7A5A5"/>
    <a:srgbClr val="F05033"/>
    <a:srgbClr val="E844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70" autoAdjust="0"/>
    <p:restoredTop sz="94660"/>
  </p:normalViewPr>
  <p:slideViewPr>
    <p:cSldViewPr snapToObjects="1">
      <p:cViewPr varScale="1">
        <p:scale>
          <a:sx n="139" d="100"/>
          <a:sy n="139" d="100"/>
        </p:scale>
        <p:origin x="-1208" y="-104"/>
      </p:cViewPr>
      <p:guideLst>
        <p:guide orient="horz" pos="3300"/>
        <p:guide pos="19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notesMaster" Target="notesMasters/notesMaster1.xml"/><Relationship Id="rId136" Type="http://schemas.openxmlformats.org/officeDocument/2006/relationships/printerSettings" Target="printerSettings/printerSettings1.bin"/><Relationship Id="rId137" Type="http://schemas.openxmlformats.org/officeDocument/2006/relationships/presProps" Target="presProps.xml"/><Relationship Id="rId138" Type="http://schemas.openxmlformats.org/officeDocument/2006/relationships/viewProps" Target="viewProps.xml"/><Relationship Id="rId13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3069-EAFB-4145-8E4B-04F54E649D99}" type="datetimeFigureOut">
              <a:rPr lang="de-DE" smtClean="0"/>
              <a:t>19.10.14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AC1AA-0751-8243-836D-342D444A69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394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290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65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Im Bild </a:t>
            </a:r>
            <a:r>
              <a:rPr lang="de-DE" dirty="0" err="1" smtClean="0"/>
              <a:t>master</a:t>
            </a:r>
            <a:r>
              <a:rPr lang="de-DE" dirty="0" smtClean="0"/>
              <a:t> durch </a:t>
            </a:r>
            <a:r>
              <a:rPr lang="de-DE" dirty="0" err="1" smtClean="0"/>
              <a:t>origin/master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feature-a</a:t>
            </a:r>
            <a:r>
              <a:rPr lang="de-DE" baseline="0" dirty="0" smtClean="0"/>
              <a:t> durch </a:t>
            </a:r>
            <a:r>
              <a:rPr lang="de-DE" baseline="0" dirty="0" err="1" smtClean="0"/>
              <a:t>master</a:t>
            </a:r>
            <a:r>
              <a:rPr lang="de-DE" baseline="0" dirty="0" smtClean="0"/>
              <a:t> ersetzen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56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Seit neueren werden die Repo-Infos nicht mehr in .git sondern .git/modules abgelegt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Flexibilität über Bedienbarkeit</a:t>
            </a:r>
          </a:p>
          <a:p>
            <a:pPr lvl="0">
              <a:defRPr sz="1800"/>
            </a:pPr>
            <a:r>
              <a:rPr sz="2200"/>
              <a:t>.git/config erwähnen</a:t>
            </a:r>
          </a:p>
          <a:p>
            <a:pPr lvl="0">
              <a:defRPr sz="1800"/>
            </a:pPr>
            <a:r>
              <a:rPr sz="2200"/>
              <a:t>.git/modules erwähnen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Aus Subversion bekannt mit externals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Bild mit Historie</a:t>
            </a:r>
          </a:p>
          <a:p>
            <a:pPr lvl="0">
              <a:defRPr sz="1800"/>
            </a:pPr>
            <a:r>
              <a:rPr sz="2200"/>
              <a:t>Squash erklären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9" name="Shape 2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Vorteil: Änderungen müssen nciht sofort zurück ins Modul: Patches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0" name="Shape 3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Split auch geeignet um Repos zu trennen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Normal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E1A2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2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Normal ohne Fuss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596467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 OHNE FUSSZEILE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52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50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rmal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637675"/>
          </a:xfrm>
          <a:prstGeom prst="rect">
            <a:avLst/>
          </a:prstGeom>
        </p:spPr>
        <p:txBody>
          <a:bodyPr lIns="0" rIns="0"/>
          <a:lstStyle>
            <a:lvl1pPr algn="l">
              <a:defRPr/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0"/>
          </p:nvPr>
        </p:nvSpPr>
        <p:spPr>
          <a:xfrm>
            <a:off x="457200" y="1181100"/>
            <a:ext cx="8229600" cy="5053013"/>
          </a:xfrm>
        </p:spPr>
        <p:txBody>
          <a:bodyPr/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441082" y="6460996"/>
            <a:ext cx="8229600" cy="0"/>
          </a:xfrm>
          <a:prstGeom prst="line">
            <a:avLst/>
          </a:prstGeom>
          <a:ln>
            <a:solidFill>
              <a:srgbClr val="8B4206">
                <a:alpha val="25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4529252" y="6510809"/>
            <a:ext cx="4157548" cy="184666"/>
          </a:xfrm>
          <a:prstGeom prst="rect">
            <a:avLst/>
          </a:prstGeom>
          <a:noFill/>
        </p:spPr>
        <p:txBody>
          <a:bodyPr wrap="none" tIns="0" rIns="0" bIns="0" rtlCol="0">
            <a:spAutoFit/>
          </a:bodyPr>
          <a:lstStyle/>
          <a:p>
            <a:pPr algn="r"/>
            <a:r>
              <a:rPr lang="de-DE" sz="1200" dirty="0" smtClean="0">
                <a:solidFill>
                  <a:srgbClr val="BEB7B1"/>
                </a:solidFill>
              </a:rPr>
              <a:t>RENÉ</a:t>
            </a:r>
            <a:r>
              <a:rPr lang="de-DE" sz="1200" baseline="0" dirty="0" smtClean="0">
                <a:solidFill>
                  <a:srgbClr val="BEB7B1"/>
                </a:solidFill>
              </a:rPr>
              <a:t> PREISSEL, NILS HARTMANN | W-JAX 07. NOVEMBER  2014</a:t>
            </a:r>
            <a:endParaRPr lang="de-DE" sz="1200" dirty="0">
              <a:solidFill>
                <a:srgbClr val="BEB7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477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328586" y="185738"/>
            <a:ext cx="8229600" cy="446128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de-DE" dirty="0" smtClean="0"/>
              <a:t>FOLIE TITEL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F05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02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1" r:id="rId3"/>
    <p:sldLayoutId id="2147483653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rgbClr val="4D4D4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://alblue.bandlem.com/2013/11/embedding-jgit.html" TargetMode="External"/><Relationship Id="rId4" Type="http://schemas.openxmlformats.org/officeDocument/2006/relationships/hyperlink" Target="https://bitbucket.org/atlassian/jgit-flow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speakerdeck.com/alblue/embedding-jgit-into-java-applications" TargetMode="Externa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e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robandlauren.com/2013/09/18/git-flow-managing-multiple-hotfixes/" TargetMode="External"/><Relationship Id="rId4" Type="http://schemas.openxmlformats.org/officeDocument/2006/relationships/hyperlink" Target="https://github.com/petervanderdoes/gitflow" TargetMode="External"/><Relationship Id="rId5" Type="http://schemas.openxmlformats.org/officeDocument/2006/relationships/hyperlink" Target="http://www.syntevo.com/smartgit/documentation/6/show?page=git-flow" TargetMode="External"/><Relationship Id="rId6" Type="http://schemas.openxmlformats.org/officeDocument/2006/relationships/hyperlink" Target="https://groups.google.com/forum/%23!topic/gitflow-users/I9sErOSzYzE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nvie/gitflow/issues/3%23issuecomment-170055" TargetMode="Externa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ciomantic/git-hub" TargetMode="External"/><Relationship Id="rId4" Type="http://schemas.openxmlformats.org/officeDocument/2006/relationships/hyperlink" Target="https://www.atlassian.com/de/git/workflows%23!workflow-forking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sociomantic.com/blog/2014/05/git-triangular-workflow/%23.VCEg7yt_v0A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jpeg"/><Relationship Id="rId3" Type="http://schemas.openxmlformats.org/officeDocument/2006/relationships/image" Target="../media/image3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9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2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W-JAX 07.11.14 | WORKSHOP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 flipV="1">
            <a:off x="315884" y="6316465"/>
            <a:ext cx="8512232" cy="17160"/>
          </a:xfrm>
          <a:prstGeom prst="line">
            <a:avLst/>
          </a:prstGeom>
          <a:ln w="63500">
            <a:solidFill>
              <a:srgbClr val="E8442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937800" y="3035300"/>
            <a:ext cx="7046502" cy="2369791"/>
          </a:xfrm>
          <a:prstGeom prst="rect">
            <a:avLst/>
          </a:prstGeom>
          <a:solidFill>
            <a:srgbClr val="E84427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9"/>
          <p:cNvSpPr txBox="1">
            <a:spLocks/>
          </p:cNvSpPr>
          <p:nvPr/>
        </p:nvSpPr>
        <p:spPr>
          <a:xfrm>
            <a:off x="2482918" y="3247172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 smtClean="0"/>
              <a:t>WERDEN SIE GIT EXPERTE!</a:t>
            </a:r>
            <a:endParaRPr lang="de-DE" sz="3600" dirty="0"/>
          </a:p>
        </p:txBody>
      </p:sp>
      <p:sp>
        <p:nvSpPr>
          <p:cNvPr id="9" name="Textplatzhalter 11"/>
          <p:cNvSpPr txBox="1">
            <a:spLocks/>
          </p:cNvSpPr>
          <p:nvPr/>
        </p:nvSpPr>
        <p:spPr>
          <a:xfrm>
            <a:off x="2482918" y="4451091"/>
            <a:ext cx="6407150" cy="7942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René </a:t>
            </a:r>
            <a:r>
              <a:rPr lang="de-DE" sz="2000" dirty="0" err="1" smtClean="0"/>
              <a:t>Preißel</a:t>
            </a:r>
            <a:r>
              <a:rPr lang="de-DE" sz="2000" dirty="0" smtClean="0"/>
              <a:t> (</a:t>
            </a:r>
            <a:r>
              <a:rPr lang="de-DE" sz="2000" dirty="0" err="1" smtClean="0"/>
              <a:t>eToSquare</a:t>
            </a:r>
            <a:r>
              <a:rPr lang="de-DE" sz="2000" dirty="0" smtClean="0"/>
              <a:t>)</a:t>
            </a:r>
          </a:p>
          <a:p>
            <a:r>
              <a:rPr lang="de-DE" sz="2000" dirty="0" smtClean="0"/>
              <a:t>Nils Hartmann (Techniker Krankenkasse)</a:t>
            </a:r>
            <a:endParaRPr lang="de-DE" sz="2000" dirty="0"/>
          </a:p>
        </p:txBody>
      </p:sp>
      <p:cxnSp>
        <p:nvCxnSpPr>
          <p:cNvPr id="10" name="Gerade Verbindung 9"/>
          <p:cNvCxnSpPr/>
          <p:nvPr/>
        </p:nvCxnSpPr>
        <p:spPr>
          <a:xfrm>
            <a:off x="2482918" y="3846860"/>
            <a:ext cx="5245534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00" y="3648616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5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Eclipse</a:t>
            </a:r>
            <a:r>
              <a:rPr lang="de-DE" sz="2800" dirty="0" smtClean="0"/>
              <a:t> 4.4SR1 </a:t>
            </a:r>
            <a:r>
              <a:rPr lang="de-DE" sz="2800" dirty="0" smtClean="0"/>
              <a:t>mit </a:t>
            </a:r>
            <a:r>
              <a:rPr lang="de-DE" sz="2800" dirty="0" err="1" smtClean="0"/>
              <a:t>EGit</a:t>
            </a:r>
            <a:r>
              <a:rPr lang="de-DE" sz="2800" dirty="0" smtClean="0"/>
              <a:t> und </a:t>
            </a:r>
            <a:r>
              <a:rPr lang="de-DE" sz="2800" dirty="0" err="1" smtClean="0"/>
              <a:t>JGit</a:t>
            </a:r>
            <a:r>
              <a:rPr lang="de-DE" sz="2800" dirty="0" smtClean="0"/>
              <a:t> </a:t>
            </a:r>
            <a:endParaRPr lang="de-DE" sz="2800" dirty="0" smtClean="0"/>
          </a:p>
          <a:p>
            <a:r>
              <a:rPr lang="de-DE" sz="2400" dirty="0" smtClean="0">
                <a:solidFill>
                  <a:srgbClr val="438ECC"/>
                </a:solidFill>
              </a:rPr>
              <a:t>http</a:t>
            </a:r>
            <a:r>
              <a:rPr lang="de-DE" sz="2400" dirty="0">
                <a:solidFill>
                  <a:srgbClr val="438ECC"/>
                </a:solidFill>
              </a:rPr>
              <a:t>://</a:t>
            </a:r>
            <a:r>
              <a:rPr lang="de-DE" sz="2400" dirty="0" err="1">
                <a:solidFill>
                  <a:srgbClr val="438ECC"/>
                </a:solidFill>
              </a:rPr>
              <a:t>www.eclipse.org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downloads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smtClean="0"/>
              <a:t>Atom Editor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https://</a:t>
            </a:r>
            <a:r>
              <a:rPr lang="de-DE" sz="2400" dirty="0" err="1">
                <a:solidFill>
                  <a:srgbClr val="438ECC"/>
                </a:solidFill>
              </a:rPr>
              <a:t>atom.io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Maven</a:t>
            </a:r>
            <a:r>
              <a:rPr lang="de-DE" sz="2800" dirty="0" smtClean="0"/>
              <a:t> 3.0.4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maven.apache.org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Gradle</a:t>
            </a:r>
            <a:r>
              <a:rPr lang="de-DE" sz="2800" dirty="0" smtClean="0"/>
              <a:t> 2.0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www.gradle.org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endParaRPr lang="de-DE" sz="2400" dirty="0" smtClean="0">
              <a:solidFill>
                <a:srgbClr val="438ECC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5884" y="185738"/>
            <a:ext cx="8720612" cy="44612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WORKSHOP VM – </a:t>
            </a:r>
            <a:r>
              <a:rPr lang="de-DE" dirty="0" smtClean="0"/>
              <a:t>ENTWICKLUNGSTOOLS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325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81949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/>
              <a:t>Weitere Java APIs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429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Architektur / </a:t>
            </a:r>
            <a:r>
              <a:rPr lang="de-DE" dirty="0" err="1" smtClean="0"/>
              <a:t>Porcelaine</a:t>
            </a:r>
            <a:r>
              <a:rPr lang="de-DE" dirty="0" smtClean="0"/>
              <a:t> API</a:t>
            </a:r>
          </a:p>
          <a:p>
            <a:pPr lvl="1"/>
            <a:r>
              <a:rPr lang="de-DE" dirty="0">
                <a:hlinkClick r:id="rId2"/>
              </a:rPr>
              <a:t>https://speakerdeck.com/alblue/embedding-jgit-into-java-</a:t>
            </a:r>
            <a:r>
              <a:rPr lang="de-DE" dirty="0" smtClean="0">
                <a:hlinkClick r:id="rId2"/>
              </a:rPr>
              <a:t>applications</a:t>
            </a:r>
            <a:endParaRPr lang="de-DE" dirty="0" smtClean="0"/>
          </a:p>
          <a:p>
            <a:pPr lvl="1"/>
            <a:r>
              <a:rPr lang="de-DE" dirty="0">
                <a:hlinkClick r:id="rId3"/>
              </a:rPr>
              <a:t>http://alblue.bandlem.com/2013/11/embedding-</a:t>
            </a:r>
            <a:r>
              <a:rPr lang="de-DE" dirty="0" smtClean="0">
                <a:hlinkClick r:id="rId3"/>
              </a:rPr>
              <a:t>jgit.html</a:t>
            </a: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 Flow </a:t>
            </a:r>
            <a:r>
              <a:rPr lang="de-DE" dirty="0" err="1" smtClean="0"/>
              <a:t>Api</a:t>
            </a:r>
            <a:r>
              <a:rPr lang="de-DE" dirty="0" smtClean="0"/>
              <a:t> von </a:t>
            </a:r>
            <a:r>
              <a:rPr lang="de-DE" dirty="0" err="1" smtClean="0"/>
              <a:t>Atlassian</a:t>
            </a:r>
            <a:endParaRPr lang="de-DE" dirty="0" smtClean="0"/>
          </a:p>
          <a:p>
            <a:pPr lvl="1"/>
            <a:r>
              <a:rPr lang="de-DE" dirty="0">
                <a:hlinkClick r:id="rId4"/>
              </a:rPr>
              <a:t>https://bitbucket.org/atlassian/jgit-</a:t>
            </a:r>
            <a:r>
              <a:rPr lang="de-DE" dirty="0" smtClean="0">
                <a:hlinkClick r:id="rId4"/>
              </a:rPr>
              <a:t>flow</a:t>
            </a:r>
            <a:endParaRPr lang="de-DE" dirty="0" smtClean="0"/>
          </a:p>
          <a:p>
            <a:pPr lvl="1"/>
            <a:endParaRPr lang="de-DE" dirty="0"/>
          </a:p>
          <a:p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APIS: JGIT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616162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/>
              <a:t>http:/</a:t>
            </a:r>
            <a:r>
              <a:rPr lang="de-DE" b="1" dirty="0" smtClean="0"/>
              <a:t>/</a:t>
            </a:r>
            <a:r>
              <a:rPr lang="de-DE" b="1" dirty="0" err="1" smtClean="0"/>
              <a:t>eclipse.org</a:t>
            </a:r>
            <a:r>
              <a:rPr lang="de-DE" b="1" dirty="0"/>
              <a:t>/</a:t>
            </a:r>
            <a:r>
              <a:rPr lang="de-DE" b="1" dirty="0" err="1" smtClean="0"/>
              <a:t>jgit</a:t>
            </a:r>
            <a:endParaRPr lang="de-DE" b="1" dirty="0"/>
          </a:p>
          <a:p>
            <a:r>
              <a:rPr lang="de-DE" dirty="0" smtClean="0"/>
              <a:t>Java-Implementierung von </a:t>
            </a:r>
            <a:r>
              <a:rPr lang="de-DE" dirty="0" err="1" smtClean="0"/>
              <a:t>Git</a:t>
            </a:r>
            <a:endParaRPr lang="de-DE" dirty="0" smtClean="0"/>
          </a:p>
          <a:p>
            <a:r>
              <a:rPr lang="de-DE" dirty="0" smtClean="0"/>
              <a:t>Open Source, EDL</a:t>
            </a:r>
          </a:p>
          <a:p>
            <a:r>
              <a:rPr lang="de-DE" dirty="0" smtClean="0"/>
              <a:t>API und Kommandozeile</a:t>
            </a:r>
          </a:p>
          <a:p>
            <a:r>
              <a:rPr lang="de-DE" dirty="0" smtClean="0"/>
              <a:t>Anwendungen</a:t>
            </a:r>
          </a:p>
          <a:p>
            <a:pPr lvl="1"/>
            <a:r>
              <a:rPr lang="de-DE" dirty="0" err="1" smtClean="0"/>
              <a:t>Eclipse</a:t>
            </a:r>
            <a:r>
              <a:rPr lang="de-DE" dirty="0" smtClean="0"/>
              <a:t> (</a:t>
            </a:r>
            <a:r>
              <a:rPr lang="de-DE" dirty="0" err="1" smtClean="0"/>
              <a:t>EGit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Jenkins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Plug-in</a:t>
            </a:r>
            <a:r>
              <a:rPr lang="de-DE" dirty="0" smtClean="0"/>
              <a:t> 2.0</a:t>
            </a:r>
          </a:p>
          <a:p>
            <a:pPr lvl="1"/>
            <a:r>
              <a:rPr lang="de-DE" dirty="0" smtClean="0"/>
              <a:t>Gerrit</a:t>
            </a:r>
          </a:p>
          <a:p>
            <a:pPr lvl="1"/>
            <a:r>
              <a:rPr lang="de-DE" dirty="0" err="1" smtClean="0"/>
              <a:t>SmartGit</a:t>
            </a:r>
            <a:r>
              <a:rPr lang="de-DE" dirty="0" smtClean="0"/>
              <a:t> (teilweise)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JAVA GIT IMPLEMENTIERUNG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973176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b="1" dirty="0">
                <a:latin typeface="Calibri"/>
                <a:cs typeface="Calibri"/>
              </a:rPr>
              <a:t>Download: </a:t>
            </a:r>
            <a:r>
              <a:rPr lang="de-DE" sz="2400" dirty="0">
                <a:latin typeface="Calibri"/>
                <a:cs typeface="Calibri"/>
              </a:rPr>
              <a:t>http://</a:t>
            </a:r>
            <a:r>
              <a:rPr lang="de-DE" sz="2400" dirty="0" err="1">
                <a:latin typeface="Calibri"/>
                <a:cs typeface="Calibri"/>
              </a:rPr>
              <a:t>www.eclipse.org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jgit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download</a:t>
            </a:r>
            <a:r>
              <a:rPr lang="de-DE" sz="2400" dirty="0" smtClean="0">
                <a:latin typeface="Calibri"/>
                <a:cs typeface="Calibri"/>
              </a:rPr>
              <a:t>/</a:t>
            </a:r>
          </a:p>
          <a:p>
            <a:r>
              <a:rPr lang="de-DE" sz="2400" b="1" dirty="0" err="1" smtClean="0">
                <a:latin typeface="Calibri"/>
                <a:cs typeface="Calibri"/>
              </a:rPr>
              <a:t>Maven</a:t>
            </a:r>
            <a:r>
              <a:rPr lang="de-DE" sz="2400" dirty="0" smtClean="0">
                <a:latin typeface="Calibri"/>
                <a:cs typeface="Calibri"/>
              </a:rPr>
              <a:t> POM: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 ...&gt;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&lt;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3.5.0.201409260305-r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&lt;/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&lt;/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endParaRPr lang="de-DE" sz="1800" dirty="0" smtClean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&lt;/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&gt;</a:t>
            </a:r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EINBINDEN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645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/>
              <a:t>Kann als Ersatz von </a:t>
            </a:r>
            <a:r>
              <a:rPr lang="de-DE" b="1" dirty="0" err="1" smtClean="0"/>
              <a:t>CGit</a:t>
            </a:r>
            <a:r>
              <a:rPr lang="de-DE" b="1" dirty="0" smtClean="0"/>
              <a:t> verwendet werden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Ausführung als </a:t>
            </a:r>
            <a:r>
              <a:rPr lang="de-DE" sz="2400" b="1" dirty="0" err="1" smtClean="0">
                <a:latin typeface="Courier New"/>
                <a:cs typeface="Courier New"/>
              </a:rPr>
              <a:t>Bash</a:t>
            </a:r>
            <a:r>
              <a:rPr lang="de-DE" sz="2400" b="1" dirty="0" smtClean="0">
                <a:latin typeface="Courier New"/>
                <a:cs typeface="Courier New"/>
              </a:rPr>
              <a:t>-Script</a:t>
            </a: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“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Initial Import“</a:t>
            </a: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Alternativ: Verwendung als </a:t>
            </a:r>
            <a:r>
              <a:rPr lang="de-DE" sz="2400" b="1" dirty="0" err="1" smtClean="0">
                <a:latin typeface="Courier New"/>
                <a:cs typeface="Courier New"/>
              </a:rPr>
              <a:t>executable</a:t>
            </a:r>
            <a:r>
              <a:rPr lang="de-DE" sz="2400" b="1" dirty="0" smtClean="0"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latin typeface="Courier New"/>
                <a:cs typeface="Courier New"/>
              </a:rPr>
              <a:t>Jar</a:t>
            </a: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java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jar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„Initial Import“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KOMMANDOZEILE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521576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Porcelain</a:t>
            </a:r>
            <a:r>
              <a:rPr lang="de-DE" sz="2400" b="1" dirty="0"/>
              <a:t> API</a:t>
            </a:r>
          </a:p>
          <a:p>
            <a:r>
              <a:rPr lang="de-DE" sz="2000" i="1" dirty="0"/>
              <a:t>High-Level </a:t>
            </a:r>
            <a:r>
              <a:rPr lang="de-DE" sz="2000" dirty="0"/>
              <a:t>API für </a:t>
            </a:r>
            <a:r>
              <a:rPr lang="de-DE" sz="2000" dirty="0" err="1"/>
              <a:t>Git</a:t>
            </a:r>
            <a:r>
              <a:rPr lang="de-DE" sz="2000" dirty="0"/>
              <a:t> „</a:t>
            </a:r>
            <a:r>
              <a:rPr lang="de-DE" sz="2000" dirty="0" err="1"/>
              <a:t>Porcelain</a:t>
            </a:r>
            <a:r>
              <a:rPr lang="de-DE" sz="2000" dirty="0"/>
              <a:t>“ Kommandos</a:t>
            </a:r>
          </a:p>
          <a:p>
            <a:r>
              <a:rPr lang="de-DE" sz="2000" dirty="0"/>
              <a:t>Einstieg über die Klasse </a:t>
            </a:r>
            <a:r>
              <a:rPr lang="de-DE" sz="2000" dirty="0" err="1"/>
              <a:t>org.eclipse.jgit.api.Git</a:t>
            </a:r>
            <a:endParaRPr lang="de-DE" sz="2000" dirty="0"/>
          </a:p>
          <a:p>
            <a:r>
              <a:rPr lang="de-DE" sz="2000" dirty="0"/>
              <a:t>Factory-Methoden für </a:t>
            </a:r>
            <a:r>
              <a:rPr lang="de-DE" sz="2000" dirty="0" err="1"/>
              <a:t>Git</a:t>
            </a:r>
            <a:r>
              <a:rPr lang="de-DE" sz="2000" dirty="0"/>
              <a:t> Befehle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 smtClean="0">
                <a:latin typeface="Courier New"/>
                <a:cs typeface="Courier New"/>
              </a:rPr>
              <a:t>new</a:t>
            </a:r>
            <a:r>
              <a:rPr lang="de-DE" sz="1400" b="1" dirty="0" smtClean="0">
                <a:latin typeface="Courier New"/>
                <a:cs typeface="Courier New"/>
              </a:rPr>
              <a:t> File(“/</a:t>
            </a:r>
            <a:r>
              <a:rPr lang="de-DE" sz="1400" b="1" dirty="0" err="1" smtClean="0">
                <a:latin typeface="Courier New"/>
                <a:cs typeface="Courier New"/>
              </a:rPr>
              <a:t>opt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my-repository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400" b="1" dirty="0" smtClean="0"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setName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setStartPoint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hinzugefügt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endParaRPr lang="de-DE" sz="24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PORCELAIN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3681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648604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smtClean="0"/>
              <a:t>Repository</a:t>
            </a:r>
          </a:p>
          <a:p>
            <a:r>
              <a:rPr lang="de-DE" sz="2000" dirty="0" smtClean="0"/>
              <a:t>Low-Level API zur Arbeit mit dem Repository</a:t>
            </a:r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Object</a:t>
            </a:r>
            <a:r>
              <a:rPr lang="de-DE" sz="2000" dirty="0" smtClean="0"/>
              <a:t>- und Reference-Datenbanken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Repository erzeugen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FileRepositoryBuilder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create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File</a:t>
            </a:r>
            <a:r>
              <a:rPr lang="de-DE" sz="1400" b="1" dirty="0" smtClean="0">
                <a:latin typeface="Courier New"/>
                <a:cs typeface="Courier New"/>
              </a:rPr>
              <a:t>("mein-</a:t>
            </a:r>
            <a:r>
              <a:rPr lang="de-DE" sz="1400" b="1" dirty="0" err="1" smtClean="0">
                <a:latin typeface="Courier New"/>
                <a:cs typeface="Courier New"/>
              </a:rPr>
              <a:t>repo</a:t>
            </a:r>
            <a:r>
              <a:rPr lang="de-DE" sz="1400" b="1" dirty="0" smtClean="0">
                <a:latin typeface="Courier New"/>
                <a:cs typeface="Courier New"/>
              </a:rPr>
              <a:t>/.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Liefert den aktuellen </a:t>
            </a:r>
            <a:r>
              <a:rPr lang="de-DE" sz="1400" b="1" dirty="0" err="1">
                <a:latin typeface="Courier New"/>
                <a:cs typeface="Courier New"/>
              </a:rPr>
              <a:t>Branch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String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currentBranch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getBranch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Referenzen auflösen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masterCommit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refs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heads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Zugriff auf Konfiguration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StoredConfig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getConfig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setString</a:t>
            </a:r>
            <a:r>
              <a:rPr lang="de-DE" sz="1400" b="1" dirty="0">
                <a:latin typeface="Courier New"/>
                <a:cs typeface="Courier New"/>
              </a:rPr>
              <a:t>("push", null, "</a:t>
            </a:r>
            <a:r>
              <a:rPr lang="de-DE" sz="1400" b="1" dirty="0" err="1">
                <a:latin typeface="Courier New"/>
                <a:cs typeface="Courier New"/>
              </a:rPr>
              <a:t>default</a:t>
            </a:r>
            <a:r>
              <a:rPr lang="de-DE" sz="1400" b="1" dirty="0">
                <a:latin typeface="Courier New"/>
                <a:cs typeface="Courier New"/>
              </a:rPr>
              <a:t>", "simple");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save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200" dirty="0"/>
              <a:t>	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REPOSITORY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5613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RevWalk</a:t>
            </a:r>
            <a:endParaRPr lang="de-DE" sz="2400" b="1" dirty="0" smtClean="0"/>
          </a:p>
          <a:p>
            <a:r>
              <a:rPr lang="de-DE" sz="2000" dirty="0" smtClean="0"/>
              <a:t>„</a:t>
            </a:r>
            <a:r>
              <a:rPr lang="de-DE" sz="2000" dirty="0" err="1" smtClean="0"/>
              <a:t>Iterator</a:t>
            </a:r>
            <a:r>
              <a:rPr lang="de-DE" sz="2000" dirty="0" smtClean="0"/>
              <a:t>“ über eine Menge von </a:t>
            </a:r>
            <a:r>
              <a:rPr lang="de-DE" sz="2000" dirty="0" err="1" smtClean="0"/>
              <a:t>Commits</a:t>
            </a:r>
            <a:r>
              <a:rPr lang="de-DE" sz="2000" dirty="0" smtClean="0"/>
              <a:t> </a:t>
            </a:r>
          </a:p>
          <a:p>
            <a:r>
              <a:rPr lang="de-DE" sz="2000" dirty="0" smtClean="0"/>
              <a:t>Erlaubt das Wandern über einen Graphen von </a:t>
            </a:r>
            <a:r>
              <a:rPr lang="de-DE" sz="2000" dirty="0" err="1" smtClean="0"/>
              <a:t>Commits</a:t>
            </a:r>
            <a:endParaRPr lang="de-DE" sz="2000" dirty="0" smtClean="0"/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Ausgabe von </a:t>
            </a:r>
            <a:r>
              <a:rPr lang="de-DE" sz="1400" b="1" dirty="0" err="1">
                <a:latin typeface="Courier New"/>
                <a:cs typeface="Courier New"/>
              </a:rPr>
              <a:t>C</a:t>
            </a:r>
            <a:r>
              <a:rPr lang="de-DE" sz="1400" b="1" dirty="0" err="1" smtClean="0">
                <a:latin typeface="Courier New"/>
                <a:cs typeface="Courier New"/>
              </a:rPr>
              <a:t>ommits</a:t>
            </a:r>
            <a:r>
              <a:rPr lang="de-DE" sz="1400" b="1" dirty="0" smtClean="0">
                <a:latin typeface="Courier New"/>
                <a:cs typeface="Courier New"/>
              </a:rPr>
              <a:t> analog zu „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 log --</a:t>
            </a:r>
            <a:r>
              <a:rPr lang="de-DE" sz="1400" b="1" dirty="0" err="1" smtClean="0">
                <a:latin typeface="Courier New"/>
                <a:cs typeface="Courier New"/>
              </a:rPr>
              <a:t>oneline</a:t>
            </a:r>
            <a:r>
              <a:rPr lang="de-DE" sz="1400" b="1" dirty="0" smtClean="0">
                <a:latin typeface="Courier New"/>
                <a:cs typeface="Courier New"/>
              </a:rPr>
              <a:t> master..feature-1“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markStart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smtClean="0">
                <a:latin typeface="Courier New"/>
                <a:cs typeface="Courier New"/>
              </a:rPr>
              <a:t>feature-1"</a:t>
            </a:r>
            <a:r>
              <a:rPr lang="de-DE" sz="1400" b="1" dirty="0">
                <a:latin typeface="Courier New"/>
                <a:cs typeface="Courier New"/>
              </a:rPr>
              <a:t>)));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markUninteresting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")));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latin typeface="Courier New"/>
                <a:cs typeface="Courier New"/>
              </a:rPr>
              <a:t>&gt;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iterator.hasNext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err="1">
                <a:latin typeface="Courier New"/>
                <a:cs typeface="Courier New"/>
              </a:rPr>
              <a:t>.next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System.out.println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()+ " " +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getShortMessage</a:t>
            </a:r>
            <a:r>
              <a:rPr lang="de-DE" sz="1400" b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}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6971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TreeWalk</a:t>
            </a:r>
            <a:endParaRPr lang="de-DE" sz="2400" b="1" dirty="0" smtClean="0"/>
          </a:p>
          <a:p>
            <a:r>
              <a:rPr lang="de-DE" sz="2000" dirty="0" smtClean="0"/>
              <a:t>Wandert über ein oder mehrere </a:t>
            </a:r>
            <a:r>
              <a:rPr lang="de-DE" sz="2000" dirty="0" err="1" smtClean="0"/>
              <a:t>Tree</a:t>
            </a:r>
            <a:r>
              <a:rPr lang="de-DE" sz="2000" dirty="0" smtClean="0"/>
              <a:t>-Objekte</a:t>
            </a:r>
          </a:p>
          <a:p>
            <a:r>
              <a:rPr lang="de-DE" sz="2000" dirty="0" smtClean="0"/>
              <a:t>Kann z.B. für </a:t>
            </a:r>
            <a:r>
              <a:rPr lang="de-DE" sz="2000" dirty="0" err="1" smtClean="0"/>
              <a:t>diffs</a:t>
            </a:r>
            <a:r>
              <a:rPr lang="de-DE" sz="2000" dirty="0" smtClean="0"/>
              <a:t> verwendet werden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Alle Dateien im </a:t>
            </a:r>
            <a:r>
              <a:rPr lang="de-DE" sz="1400" b="1" dirty="0" err="1" smtClean="0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des HEAD-</a:t>
            </a:r>
            <a:r>
              <a:rPr lang="de-DE" sz="1400" b="1" dirty="0" err="1" smtClean="0">
                <a:latin typeface="Courier New"/>
                <a:cs typeface="Courier New"/>
              </a:rPr>
              <a:t>Commits</a:t>
            </a:r>
            <a:r>
              <a:rPr lang="de-DE" sz="1400" b="1" dirty="0" smtClean="0">
                <a:latin typeface="Courier New"/>
                <a:cs typeface="Courier New"/>
              </a:rPr>
              <a:t> ausgeben</a:t>
            </a:r>
            <a:r>
              <a:rPr lang="de-DE" sz="1400" b="1" dirty="0">
                <a:latin typeface="Courier New"/>
                <a:cs typeface="Courier New"/>
              </a:rPr>
              <a:t>	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("HEAD^{</a:t>
            </a:r>
            <a:r>
              <a:rPr lang="de-DE" sz="1400" b="1" dirty="0" err="1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}");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addTree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setRecursive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treeWalk.</a:t>
            </a:r>
            <a:r>
              <a:rPr lang="de-DE" sz="1400" b="1" dirty="0" err="1">
                <a:latin typeface="Courier New"/>
                <a:cs typeface="Courier New"/>
              </a:rPr>
              <a:t>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System.out.printf</a:t>
            </a:r>
            <a:r>
              <a:rPr lang="de-DE" sz="1400" b="1" dirty="0">
                <a:latin typeface="Courier New"/>
                <a:cs typeface="Courier New"/>
              </a:rPr>
              <a:t>("%s %s/%s %</a:t>
            </a:r>
            <a:r>
              <a:rPr lang="de-DE" sz="1400" b="1" dirty="0" err="1">
                <a:latin typeface="Courier New"/>
                <a:cs typeface="Courier New"/>
              </a:rPr>
              <a:t>s%n</a:t>
            </a:r>
            <a:r>
              <a:rPr lang="de-DE" sz="1400" b="1" dirty="0">
                <a:latin typeface="Courier New"/>
                <a:cs typeface="Courier New"/>
              </a:rPr>
              <a:t>", 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getObjectId</a:t>
            </a:r>
            <a:r>
              <a:rPr lang="de-DE" sz="1400" b="1" dirty="0">
                <a:latin typeface="Courier New"/>
                <a:cs typeface="Courier New"/>
              </a:rPr>
              <a:t>(0).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(),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getPathString</a:t>
            </a:r>
            <a:r>
              <a:rPr lang="de-DE" sz="1400" b="1" dirty="0">
                <a:latin typeface="Courier New"/>
                <a:cs typeface="Courier New"/>
              </a:rPr>
              <a:t>() ,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getNameString</a:t>
            </a:r>
            <a:r>
              <a:rPr lang="de-DE" sz="1400" b="1" dirty="0">
                <a:latin typeface="Courier New"/>
                <a:cs typeface="Courier New"/>
              </a:rPr>
              <a:t>(), 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getFileMode</a:t>
            </a:r>
            <a:r>
              <a:rPr lang="de-DE" sz="1400" b="1" dirty="0">
                <a:latin typeface="Courier New"/>
                <a:cs typeface="Courier New"/>
              </a:rPr>
              <a:t>(0));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}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}</a:t>
            </a: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6098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ObjectReader</a:t>
            </a:r>
            <a:r>
              <a:rPr lang="de-DE" sz="2400" b="1" dirty="0" smtClean="0"/>
              <a:t> und </a:t>
            </a:r>
            <a:r>
              <a:rPr lang="de-DE" sz="2400" b="1" dirty="0" err="1" smtClean="0"/>
              <a:t>ObjectInserter</a:t>
            </a:r>
            <a:endParaRPr lang="de-DE" sz="2400" b="1" dirty="0" smtClean="0"/>
          </a:p>
          <a:p>
            <a:r>
              <a:rPr lang="de-DE" sz="2000" dirty="0" smtClean="0"/>
              <a:t>Low-Level Klassen zum Lesen und Schreiben von Objekten</a:t>
            </a:r>
          </a:p>
          <a:p>
            <a:r>
              <a:rPr lang="de-DE" sz="2000" dirty="0"/>
              <a:t>Es werden </a:t>
            </a:r>
            <a:r>
              <a:rPr lang="de-DE" sz="2000" i="1" dirty="0"/>
              <a:t>keine Referenzen</a:t>
            </a:r>
            <a:r>
              <a:rPr lang="de-DE" sz="2000" dirty="0"/>
              <a:t> auf die Objekte erzeugt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 einlesen und auf </a:t>
            </a:r>
            <a:r>
              <a:rPr lang="de-DE" sz="1400" b="1" dirty="0" err="1">
                <a:latin typeface="Courier New"/>
                <a:cs typeface="Courier New"/>
              </a:rPr>
              <a:t>Stdout</a:t>
            </a:r>
            <a:r>
              <a:rPr lang="de-DE" sz="1400" b="1" dirty="0">
                <a:latin typeface="Courier New"/>
                <a:cs typeface="Courier New"/>
              </a:rPr>
              <a:t> ausgeben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(":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newObjectReader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copyTo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System.</a:t>
            </a:r>
            <a:r>
              <a:rPr lang="de-DE" sz="1400" b="1" i="1" dirty="0" err="1">
                <a:latin typeface="Courier New"/>
                <a:cs typeface="Courier New"/>
              </a:rPr>
              <a:t>out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Ein Tag-Objekt </a:t>
            </a:r>
            <a:r>
              <a:rPr lang="de-DE" sz="1400" b="1" dirty="0" smtClean="0">
                <a:latin typeface="Courier New"/>
                <a:cs typeface="Courier New"/>
              </a:rPr>
              <a:t>schreiben </a:t>
            </a:r>
            <a:r>
              <a:rPr lang="de-DE" sz="1400" b="1" dirty="0">
                <a:latin typeface="Courier New"/>
                <a:cs typeface="Courier New"/>
              </a:rPr>
              <a:t>(schreibt nur das OBJEKT, keine REFERENZ)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("v2.0");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setObjectId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("HEAD"),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Constants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i="1" dirty="0" err="1">
                <a:solidFill>
                  <a:srgbClr val="438ECC"/>
                </a:solidFill>
                <a:latin typeface="Courier New"/>
                <a:cs typeface="Courier New"/>
              </a:rPr>
              <a:t>OBJ_COMMIT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ObjectInserter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newObjectInserter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insert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OBJEKTE LESEN UND SCHREIBEN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4915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299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64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ÜBUNG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Implementieren Sie ...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0439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23061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Weitere Java APIs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95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smtClean="0"/>
              <a:t>Groovy API für JGit</a:t>
            </a:r>
            <a:endParaRPr lang="de-DE" sz="2800" dirty="0" smtClean="0">
              <a:hlinkClick r:id="rId2"/>
            </a:endParaRPr>
          </a:p>
          <a:p>
            <a:r>
              <a:rPr lang="de-DE" sz="2000" dirty="0" smtClean="0">
                <a:solidFill>
                  <a:srgbClr val="438ECC"/>
                </a:solidFill>
              </a:rPr>
              <a:t>https</a:t>
            </a:r>
            <a:r>
              <a:rPr lang="de-DE" sz="2000" dirty="0">
                <a:solidFill>
                  <a:srgbClr val="438ECC"/>
                </a:solidFill>
              </a:rPr>
              <a:t>://github.com/ajoberstar/</a:t>
            </a:r>
            <a:r>
              <a:rPr lang="de-DE" sz="2000" dirty="0" smtClean="0">
                <a:solidFill>
                  <a:srgbClr val="438ECC"/>
                </a:solidFill>
              </a:rPr>
              <a:t>grgit</a:t>
            </a:r>
          </a:p>
          <a:p>
            <a:r>
              <a:rPr lang="de-DE" sz="2000" dirty="0" smtClean="0"/>
              <a:t>Groovy-</a:t>
            </a:r>
            <a:r>
              <a:rPr lang="de-DE" sz="2000" dirty="0" err="1" smtClean="0"/>
              <a:t>like</a:t>
            </a:r>
            <a:r>
              <a:rPr lang="de-DE" sz="2000" dirty="0" smtClean="0"/>
              <a:t> Wrapper um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Unterstützt nicht alle </a:t>
            </a:r>
            <a:r>
              <a:rPr lang="de-DE" sz="2000" dirty="0" err="1" smtClean="0"/>
              <a:t>JGit</a:t>
            </a:r>
            <a:r>
              <a:rPr lang="de-DE" sz="2000" dirty="0" smtClean="0"/>
              <a:t> Features</a:t>
            </a:r>
          </a:p>
          <a:p>
            <a:r>
              <a:rPr lang="de-DE" sz="2000" dirty="0" smtClean="0"/>
              <a:t>Basis für </a:t>
            </a:r>
            <a:r>
              <a:rPr lang="de-DE" sz="2000" dirty="0" err="1" smtClean="0"/>
              <a:t>Gradle</a:t>
            </a:r>
            <a:r>
              <a:rPr lang="de-DE" sz="2000" dirty="0" smtClean="0"/>
              <a:t> </a:t>
            </a:r>
            <a:r>
              <a:rPr lang="de-DE" sz="2000" dirty="0" err="1" smtClean="0"/>
              <a:t>Git</a:t>
            </a:r>
            <a:r>
              <a:rPr lang="de-DE" sz="2000" dirty="0"/>
              <a:t> </a:t>
            </a:r>
            <a:r>
              <a:rPr lang="de-DE" sz="2000" dirty="0" err="1" smtClean="0"/>
              <a:t>Plug-in</a:t>
            </a:r>
            <a:endParaRPr lang="de-DE" sz="2000" dirty="0" smtClean="0"/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 smtClean="0">
                <a:latin typeface="Courier New"/>
                <a:cs typeface="Courier New"/>
              </a:rPr>
              <a:t>def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latin typeface="Courier New"/>
                <a:cs typeface="Courier New"/>
              </a:rPr>
              <a:t>=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600" b="1" dirty="0">
                <a:latin typeface="Courier New"/>
                <a:cs typeface="Courier New"/>
              </a:rPr>
              <a:t>('</a:t>
            </a:r>
            <a:r>
              <a:rPr lang="de-DE" sz="1600" b="1" dirty="0" err="1">
                <a:latin typeface="Courier New"/>
                <a:cs typeface="Courier New"/>
              </a:rPr>
              <a:t>path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to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my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repo</a:t>
            </a:r>
            <a:r>
              <a:rPr lang="de-DE" sz="1600" b="1" dirty="0">
                <a:latin typeface="Courier New"/>
                <a:cs typeface="Courier New"/>
              </a:rPr>
              <a:t>')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branch</a:t>
            </a:r>
            <a:r>
              <a:rPr lang="de-DE" sz="1600" b="1" dirty="0">
                <a:latin typeface="Courier New"/>
                <a:cs typeface="Courier New"/>
              </a:rPr>
              <a:t>: 'feature-1')</a:t>
            </a: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patterns</a:t>
            </a:r>
            <a:r>
              <a:rPr lang="de-DE" sz="1600" b="1" dirty="0">
                <a:latin typeface="Courier New"/>
                <a:cs typeface="Courier New"/>
              </a:rPr>
              <a:t>: ['</a:t>
            </a:r>
            <a:r>
              <a:rPr lang="de-DE" sz="1600" b="1" dirty="0" err="1">
                <a:latin typeface="Courier New"/>
                <a:cs typeface="Courier New"/>
              </a:rPr>
              <a:t>readme.txt</a:t>
            </a:r>
            <a:r>
              <a:rPr lang="de-DE" sz="1600" b="1" dirty="0">
                <a:latin typeface="Courier New"/>
                <a:cs typeface="Courier New"/>
              </a:rPr>
              <a:t>'])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message</a:t>
            </a:r>
            <a:r>
              <a:rPr lang="de-DE" sz="1600" b="1" dirty="0">
                <a:latin typeface="Courier New"/>
                <a:cs typeface="Courier New"/>
              </a:rPr>
              <a:t>: 'Initial Import')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GROOVY GRGIT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6794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GitFlow</a:t>
            </a:r>
            <a:r>
              <a:rPr lang="de-DE" sz="2800" dirty="0"/>
              <a:t> </a:t>
            </a:r>
            <a:r>
              <a:rPr lang="de-DE" sz="2800" dirty="0" smtClean="0"/>
              <a:t>Implementierung für Java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solidFill>
                  <a:srgbClr val="438ECC"/>
                </a:solidFill>
              </a:rPr>
              <a:t>https://</a:t>
            </a:r>
            <a:r>
              <a:rPr lang="de-DE" sz="2000" dirty="0" err="1">
                <a:solidFill>
                  <a:srgbClr val="438ECC"/>
                </a:solidFill>
              </a:rPr>
              <a:t>bitbucket.org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atlassian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jgit-</a:t>
            </a:r>
            <a:r>
              <a:rPr lang="de-DE" sz="2000" dirty="0" err="1" smtClean="0">
                <a:solidFill>
                  <a:srgbClr val="438ECC"/>
                </a:solidFill>
              </a:rPr>
              <a:t>flow</a:t>
            </a:r>
            <a:endParaRPr lang="de-DE" sz="2000" dirty="0" smtClean="0">
              <a:solidFill>
                <a:srgbClr val="438ECC"/>
              </a:solidFill>
            </a:endParaRPr>
          </a:p>
          <a:p>
            <a:r>
              <a:rPr lang="de-DE" sz="2000" dirty="0" smtClean="0"/>
              <a:t>Basiert auf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Unterstützt auch das Remote-Repository</a:t>
            </a:r>
            <a:endParaRPr lang="de-DE" sz="2000" dirty="0" smtClean="0"/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getOrInit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File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/dir"</a:t>
            </a:r>
            <a:r>
              <a:rPr lang="de-DE" sz="1400" b="1" dirty="0">
                <a:latin typeface="Courier New"/>
                <a:cs typeface="Courier New"/>
              </a:rPr>
              <a:t>));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Feature beginnen</a:t>
            </a: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featureStart</a:t>
            </a:r>
            <a:r>
              <a:rPr lang="de-DE" sz="1400" b="1" dirty="0">
                <a:latin typeface="Courier New"/>
                <a:cs typeface="Courier New"/>
              </a:rPr>
              <a:t>("feature-1").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setPush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Dateien ändern, hinzufügen, löschen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("...").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Feature </a:t>
            </a:r>
            <a:r>
              <a:rPr lang="de-DE" sz="1400" b="1" dirty="0" err="1" smtClean="0">
                <a:latin typeface="Courier New"/>
                <a:cs typeface="Courier New"/>
              </a:rPr>
              <a:t>abschliessen</a:t>
            </a: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featureFinish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setKeepBranch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("Feature </a:t>
            </a:r>
            <a:r>
              <a:rPr lang="de-DE" sz="1400" b="1" dirty="0" smtClean="0">
                <a:latin typeface="Courier New"/>
                <a:cs typeface="Courier New"/>
              </a:rPr>
              <a:t>1 </a:t>
            </a:r>
            <a:r>
              <a:rPr lang="de-DE" sz="1400" b="1" dirty="0">
                <a:latin typeface="Courier New"/>
                <a:cs typeface="Courier New"/>
              </a:rPr>
              <a:t>beendet"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	</a:t>
            </a:r>
            <a:r>
              <a:rPr lang="de-DE" sz="1400" dirty="0">
                <a:latin typeface="Courier New"/>
                <a:cs typeface="Courier New"/>
              </a:rPr>
              <a:t>	</a:t>
            </a: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ATLASSIAN GITFLOW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9103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smtClean="0"/>
              <a:t>Java-API für </a:t>
            </a:r>
            <a:r>
              <a:rPr lang="de-DE" sz="2800" dirty="0" err="1" smtClean="0"/>
              <a:t>GitHub</a:t>
            </a:r>
            <a:r>
              <a:rPr lang="de-DE" sz="2800" dirty="0" smtClean="0"/>
              <a:t> REST Schnittstelle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solidFill>
                  <a:srgbClr val="438ECC"/>
                </a:solidFill>
              </a:rPr>
              <a:t>https://</a:t>
            </a:r>
            <a:r>
              <a:rPr lang="de-DE" sz="2000" dirty="0" err="1">
                <a:solidFill>
                  <a:srgbClr val="438ECC"/>
                </a:solidFill>
              </a:rPr>
              <a:t>github.com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eclipse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egit-github</a:t>
            </a:r>
            <a:r>
              <a:rPr lang="de-DE" sz="20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und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Enterprise</a:t>
            </a:r>
          </a:p>
          <a:p>
            <a:r>
              <a:rPr lang="de-DE" sz="2000" dirty="0" smtClean="0"/>
              <a:t>Unterstützung für die meisten </a:t>
            </a:r>
            <a:r>
              <a:rPr lang="de-DE" sz="2000" dirty="0" err="1" smtClean="0"/>
              <a:t>GitHub</a:t>
            </a:r>
            <a:r>
              <a:rPr lang="de-DE" sz="2000" dirty="0" smtClean="0"/>
              <a:t>-Aktionen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setCredentials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secret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username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("Release 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setSha</a:t>
            </a:r>
            <a:r>
              <a:rPr lang="de-DE" sz="1400" b="1" dirty="0">
                <a:latin typeface="Courier New"/>
                <a:cs typeface="Courier New"/>
              </a:rPr>
              <a:t>("a4ff3bcd1");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createTag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,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57150" indent="0">
              <a:buNone/>
            </a:pPr>
            <a:endParaRPr lang="de-DE" sz="1400" dirty="0" smtClean="0"/>
          </a:p>
          <a:p>
            <a:pPr lvl="1"/>
            <a:endParaRPr lang="de-DE" sz="1400" dirty="0" smtClean="0"/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GITHUB REST API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8788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140968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1474229" y="3284984"/>
            <a:ext cx="6407150" cy="13082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1549226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/>
              <a:t>Gradle</a:t>
            </a:r>
            <a:endParaRPr lang="de-DE" dirty="0"/>
          </a:p>
          <a:p>
            <a:r>
              <a:rPr lang="de-DE" dirty="0" err="1"/>
              <a:t>Maven</a:t>
            </a:r>
            <a:r>
              <a:rPr lang="de-DE" dirty="0"/>
              <a:t> – Release </a:t>
            </a:r>
            <a:r>
              <a:rPr lang="de-DE" dirty="0" err="1"/>
              <a:t>Plug-in</a:t>
            </a:r>
            <a:endParaRPr lang="de-DE" dirty="0"/>
          </a:p>
          <a:p>
            <a:r>
              <a:rPr lang="de-DE" dirty="0" err="1"/>
              <a:t>Maven</a:t>
            </a:r>
            <a:r>
              <a:rPr lang="de-DE" dirty="0"/>
              <a:t> – </a:t>
            </a:r>
            <a:r>
              <a:rPr lang="de-DE" dirty="0" err="1"/>
              <a:t>JGit</a:t>
            </a:r>
            <a:r>
              <a:rPr lang="de-DE" dirty="0"/>
              <a:t> Flow </a:t>
            </a:r>
            <a:r>
              <a:rPr lang="de-DE" dirty="0" err="1"/>
              <a:t>Plug-in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045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sz="2800" dirty="0"/>
              <a:t>Verschiedene </a:t>
            </a:r>
            <a:r>
              <a:rPr lang="de-DE" sz="2800" dirty="0" err="1"/>
              <a:t>Plugins</a:t>
            </a:r>
            <a:r>
              <a:rPr lang="de-DE" sz="2800" dirty="0"/>
              <a:t>:</a:t>
            </a:r>
          </a:p>
          <a:p>
            <a:pPr lvl="0">
              <a:defRPr/>
            </a:pPr>
            <a:endParaRPr lang="de-DE" sz="2800" dirty="0"/>
          </a:p>
          <a:p>
            <a:pPr lvl="0">
              <a:defRPr/>
            </a:pPr>
            <a:r>
              <a:rPr lang="de-DE" sz="2800" b="1" dirty="0" err="1"/>
              <a:t>townsfolk</a:t>
            </a:r>
            <a:r>
              <a:rPr lang="de-DE" sz="2800" b="1" dirty="0"/>
              <a:t>/</a:t>
            </a:r>
            <a:r>
              <a:rPr lang="de-DE" sz="2800" b="1" dirty="0" err="1"/>
              <a:t>gradle</a:t>
            </a:r>
            <a:r>
              <a:rPr lang="de-DE" sz="2800" b="1" dirty="0"/>
              <a:t>-release</a:t>
            </a:r>
          </a:p>
          <a:p>
            <a:pPr marL="800100" lvl="1" indent="-342900">
              <a:defRPr/>
            </a:pPr>
            <a:r>
              <a:rPr lang="de-DE" dirty="0"/>
              <a:t>Basiert auf der </a:t>
            </a:r>
            <a:r>
              <a:rPr lang="de-DE" dirty="0" err="1"/>
              <a:t>Git</a:t>
            </a:r>
            <a:r>
              <a:rPr lang="de-DE" dirty="0"/>
              <a:t>-Kommandozeile</a:t>
            </a:r>
          </a:p>
          <a:p>
            <a:pPr marL="800100" lvl="1" indent="-342900">
              <a:defRPr/>
            </a:pPr>
            <a:r>
              <a:rPr lang="de-DE" dirty="0"/>
              <a:t>Orientiert sich am </a:t>
            </a:r>
            <a:r>
              <a:rPr lang="de-DE" dirty="0" err="1"/>
              <a:t>Maven-Plugin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Versionen werden in der </a:t>
            </a:r>
            <a:r>
              <a:rPr lang="de-DE" dirty="0" err="1"/>
              <a:t>gradle.properties</a:t>
            </a:r>
            <a:r>
              <a:rPr lang="de-DE" dirty="0"/>
              <a:t> gehalten und selber </a:t>
            </a:r>
            <a:r>
              <a:rPr lang="de-DE" dirty="0" err="1"/>
              <a:t>versioniert</a:t>
            </a:r>
            <a:endParaRPr lang="de-DE" dirty="0"/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Reine Groov-</a:t>
            </a:r>
            <a:r>
              <a:rPr lang="de-DE" dirty="0" err="1"/>
              <a:t>Api</a:t>
            </a:r>
            <a:r>
              <a:rPr lang="de-DE" dirty="0"/>
              <a:t> um </a:t>
            </a:r>
            <a:r>
              <a:rPr lang="de-DE" dirty="0" err="1"/>
              <a:t>Git</a:t>
            </a:r>
            <a:r>
              <a:rPr lang="de-DE" dirty="0"/>
              <a:t>-Kommandos auszuführen, keine Tasks</a:t>
            </a:r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gradle-git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ajoberstar</a:t>
            </a:r>
            <a:r>
              <a:rPr lang="de-DE" dirty="0"/>
              <a:t>/</a:t>
            </a:r>
            <a:r>
              <a:rPr lang="de-DE" dirty="0" err="1"/>
              <a:t>grgit</a:t>
            </a:r>
            <a:r>
              <a:rPr lang="de-DE" dirty="0"/>
              <a:t> /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Release-Task zum </a:t>
            </a:r>
            <a:r>
              <a:rPr lang="de-DE" dirty="0" err="1"/>
              <a:t>Taggen</a:t>
            </a:r>
            <a:r>
              <a:rPr lang="de-DE" dirty="0"/>
              <a:t> von Releases</a:t>
            </a:r>
          </a:p>
          <a:p>
            <a:pPr marL="800100" lvl="1" indent="-342900">
              <a:defRPr/>
            </a:pPr>
            <a:r>
              <a:rPr lang="de-DE" dirty="0"/>
              <a:t>Versionen werden aus vorhanden Tags und Kommando-Parameter ermittelt (Semantische Versionen)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GRADLE UND 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3167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sz="2800" dirty="0"/>
              <a:t>Überprüft </a:t>
            </a:r>
            <a:r>
              <a:rPr lang="de-DE" sz="2800" dirty="0" smtClean="0"/>
              <a:t>ob:</a:t>
            </a:r>
            <a:endParaRPr lang="de-DE" sz="2800" dirty="0"/>
          </a:p>
          <a:p>
            <a:pPr marL="800100" lvl="1" indent="-342900">
              <a:defRPr/>
            </a:pPr>
            <a:r>
              <a:rPr lang="de-DE" dirty="0"/>
              <a:t>das </a:t>
            </a:r>
            <a:r>
              <a:rPr lang="de-DE" dirty="0" err="1"/>
              <a:t>Repo</a:t>
            </a:r>
            <a:r>
              <a:rPr lang="de-DE" dirty="0"/>
              <a:t> auf dem richtigen </a:t>
            </a:r>
            <a:r>
              <a:rPr lang="de-DE" dirty="0" err="1"/>
              <a:t>Branch</a:t>
            </a:r>
            <a:r>
              <a:rPr lang="de-DE" dirty="0"/>
              <a:t> ist</a:t>
            </a:r>
          </a:p>
          <a:p>
            <a:pPr marL="800100" lvl="1" indent="-342900">
              <a:defRPr/>
            </a:pPr>
            <a:r>
              <a:rPr lang="de-DE" dirty="0"/>
              <a:t>keine </a:t>
            </a:r>
            <a:r>
              <a:rPr lang="de-DE" dirty="0" err="1"/>
              <a:t>unversionierten</a:t>
            </a:r>
            <a:r>
              <a:rPr lang="de-DE" dirty="0"/>
              <a:t> Dateien vorhanden sind</a:t>
            </a:r>
          </a:p>
          <a:p>
            <a:pPr marL="800100" lvl="1" indent="-342900">
              <a:defRPr/>
            </a:pPr>
            <a:r>
              <a:rPr lang="de-DE" dirty="0"/>
              <a:t>es keine weiteren Änderungen auf dem Remote-Tracking-</a:t>
            </a:r>
            <a:r>
              <a:rPr lang="de-DE" dirty="0" err="1"/>
              <a:t>Branch</a:t>
            </a:r>
            <a:r>
              <a:rPr lang="de-DE" dirty="0"/>
              <a:t> gibt</a:t>
            </a:r>
          </a:p>
          <a:p>
            <a:pPr marL="800100" lvl="1" indent="-342900">
              <a:defRPr/>
            </a:pPr>
            <a:r>
              <a:rPr lang="de-DE" dirty="0"/>
              <a:t>alle lokalen </a:t>
            </a:r>
            <a:r>
              <a:rPr lang="de-DE" dirty="0" err="1"/>
              <a:t>Commits</a:t>
            </a:r>
            <a:r>
              <a:rPr lang="de-DE" dirty="0"/>
              <a:t> „</a:t>
            </a:r>
            <a:r>
              <a:rPr lang="de-DE" dirty="0" err="1"/>
              <a:t>ge-pushed</a:t>
            </a:r>
            <a:r>
              <a:rPr lang="de-DE" dirty="0"/>
              <a:t>“ wurden</a:t>
            </a:r>
          </a:p>
          <a:p>
            <a:pPr marL="800100" lvl="1" indent="-342900">
              <a:defRPr/>
            </a:pPr>
            <a:r>
              <a:rPr lang="de-DE" dirty="0"/>
              <a:t>keine SNAPSHOT-Abhängigkeiten vorhanden sind</a:t>
            </a:r>
          </a:p>
          <a:p>
            <a:pPr>
              <a:defRPr/>
            </a:pPr>
            <a:r>
              <a:rPr lang="de-DE" sz="2800" dirty="0"/>
              <a:t>Erzeugt ein neues Commit mit einer „nicht“-Snapshot-Version</a:t>
            </a:r>
          </a:p>
          <a:p>
            <a:pPr>
              <a:defRPr/>
            </a:pPr>
            <a:r>
              <a:rPr lang="de-DE" sz="2800" dirty="0"/>
              <a:t>Erzeugt ein Release-Tag</a:t>
            </a:r>
          </a:p>
          <a:p>
            <a:pPr>
              <a:defRPr/>
            </a:pPr>
            <a:r>
              <a:rPr lang="de-DE" sz="2800" dirty="0"/>
              <a:t>Erzeugt ein neues Commit mit der nächsten (Snapshot-) Version</a:t>
            </a:r>
          </a:p>
          <a:p>
            <a:pPr>
              <a:defRPr/>
            </a:pPr>
            <a:r>
              <a:rPr lang="de-DE" sz="2800" dirty="0"/>
              <a:t>Kann durch eigene Tasks angepasst werden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TOWNSFOLK / GRADLE-RELEASE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8460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de-DE" sz="2400" dirty="0"/>
              <a:t>Erzeugt Versions-Label die sich an „</a:t>
            </a:r>
            <a:r>
              <a:rPr lang="de-DE" sz="2400" dirty="0" err="1"/>
              <a:t>Semantic</a:t>
            </a:r>
            <a:r>
              <a:rPr lang="de-DE" sz="2400" dirty="0"/>
              <a:t> </a:t>
            </a:r>
            <a:r>
              <a:rPr lang="de-DE" sz="2400" dirty="0" err="1"/>
              <a:t>Versioning</a:t>
            </a:r>
            <a:r>
              <a:rPr lang="de-DE" sz="2400" dirty="0"/>
              <a:t>“ halten</a:t>
            </a:r>
          </a:p>
          <a:p>
            <a:pPr lvl="0">
              <a:defRPr/>
            </a:pPr>
            <a:r>
              <a:rPr lang="de-DE" sz="2400" dirty="0"/>
              <a:t>Versionen werden anhand </a:t>
            </a:r>
          </a:p>
          <a:p>
            <a:pPr marL="800100" lvl="1" indent="-342900">
              <a:defRPr/>
            </a:pPr>
            <a:r>
              <a:rPr lang="de-DE" sz="2400" dirty="0"/>
              <a:t>der </a:t>
            </a:r>
            <a:r>
              <a:rPr lang="de-DE" sz="2400" b="1" dirty="0"/>
              <a:t>Vorgängerversion</a:t>
            </a:r>
            <a:r>
              <a:rPr lang="de-DE" sz="2400" dirty="0"/>
              <a:t>, </a:t>
            </a:r>
          </a:p>
          <a:p>
            <a:pPr marL="800100" lvl="1" indent="-342900">
              <a:defRPr/>
            </a:pPr>
            <a:r>
              <a:rPr lang="de-DE" sz="2400" dirty="0"/>
              <a:t>des </a:t>
            </a:r>
            <a:r>
              <a:rPr lang="de-DE" sz="2400" b="1" dirty="0"/>
              <a:t>Scopes </a:t>
            </a:r>
            <a:r>
              <a:rPr lang="de-DE" sz="2400" dirty="0"/>
              <a:t>(Major, Minor Patch) und </a:t>
            </a:r>
          </a:p>
          <a:p>
            <a:pPr marL="800100" lvl="1" indent="-342900">
              <a:defRPr/>
            </a:pPr>
            <a:r>
              <a:rPr lang="de-DE" sz="2400" dirty="0"/>
              <a:t>definierten </a:t>
            </a:r>
            <a:r>
              <a:rPr lang="de-DE" sz="2400" b="1" dirty="0"/>
              <a:t>Stages </a:t>
            </a:r>
            <a:r>
              <a:rPr lang="de-DE" sz="2400" dirty="0"/>
              <a:t>(</a:t>
            </a:r>
            <a:r>
              <a:rPr lang="de-DE" sz="2400" dirty="0" err="1"/>
              <a:t>dev</a:t>
            </a:r>
            <a:r>
              <a:rPr lang="de-DE" sz="2400" dirty="0"/>
              <a:t>, </a:t>
            </a:r>
            <a:r>
              <a:rPr lang="de-DE" sz="2400" dirty="0" err="1"/>
              <a:t>rc</a:t>
            </a:r>
            <a:r>
              <a:rPr lang="de-DE" sz="2400" dirty="0"/>
              <a:t>, </a:t>
            </a:r>
            <a:r>
              <a:rPr lang="de-DE" sz="2400" dirty="0" err="1"/>
              <a:t>milestone</a:t>
            </a:r>
            <a:r>
              <a:rPr lang="de-DE" sz="2400" dirty="0"/>
              <a:t>, </a:t>
            </a:r>
            <a:r>
              <a:rPr lang="de-DE" sz="2400" b="1" dirty="0"/>
              <a:t>final</a:t>
            </a:r>
            <a:r>
              <a:rPr lang="de-DE" sz="2400" dirty="0"/>
              <a:t>) ermittelt</a:t>
            </a:r>
          </a:p>
          <a:p>
            <a:pPr marL="800100" lvl="1" indent="-342900">
              <a:defRPr/>
            </a:pPr>
            <a:endParaRPr lang="de-DE" sz="2400" dirty="0"/>
          </a:p>
          <a:p>
            <a:pPr>
              <a:defRPr/>
            </a:pPr>
            <a:r>
              <a:rPr lang="de-DE" sz="2400" dirty="0" err="1"/>
              <a:t>gradle</a:t>
            </a:r>
            <a:r>
              <a:rPr lang="de-DE" sz="2400" dirty="0"/>
              <a:t> </a:t>
            </a:r>
            <a:r>
              <a:rPr lang="de-DE" sz="2400" dirty="0" err="1"/>
              <a:t>release</a:t>
            </a:r>
            <a:r>
              <a:rPr lang="de-DE" sz="2400" dirty="0"/>
              <a:t> -</a:t>
            </a:r>
            <a:r>
              <a:rPr lang="de-DE" sz="2400" dirty="0" err="1"/>
              <a:t>Prelease.scope</a:t>
            </a:r>
            <a:r>
              <a:rPr lang="de-DE" sz="2400" dirty="0"/>
              <a:t>=</a:t>
            </a:r>
            <a:r>
              <a:rPr lang="de-DE" sz="2400" dirty="0" err="1"/>
              <a:t>major</a:t>
            </a:r>
            <a:r>
              <a:rPr lang="de-DE" sz="2400" dirty="0"/>
              <a:t> -</a:t>
            </a:r>
            <a:r>
              <a:rPr lang="de-DE" sz="2400" dirty="0" err="1"/>
              <a:t>Prelease.stage</a:t>
            </a:r>
            <a:r>
              <a:rPr lang="de-DE" sz="2400" dirty="0"/>
              <a:t>=final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AJOBERSTAR / GRADLE-GIT</a:t>
            </a:r>
          </a:p>
        </p:txBody>
      </p:sp>
    </p:spTree>
    <p:extLst>
      <p:ext uri="{BB962C8B-B14F-4D97-AF65-F5344CB8AC3E}">
        <p14:creationId xmlns:p14="http://schemas.microsoft.com/office/powerpoint/2010/main" val="2879486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57301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604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6" y="2389153"/>
            <a:ext cx="8486418" cy="2933577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BESTANDTEILE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353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>
                <a:solidFill>
                  <a:srgbClr val="438ECC"/>
                </a:solidFill>
              </a:rPr>
              <a:t>http://</a:t>
            </a:r>
            <a:r>
              <a:rPr lang="de-DE" sz="2400" b="1" dirty="0" err="1">
                <a:solidFill>
                  <a:srgbClr val="438ECC"/>
                </a:solidFill>
              </a:rPr>
              <a:t>maven.apache.org</a:t>
            </a:r>
            <a:r>
              <a:rPr lang="de-DE" sz="2400" b="1" dirty="0">
                <a:solidFill>
                  <a:srgbClr val="438ECC"/>
                </a:solidFill>
              </a:rPr>
              <a:t>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-release-</a:t>
            </a:r>
            <a:r>
              <a:rPr lang="de-DE" sz="2400" b="1" dirty="0" err="1">
                <a:solidFill>
                  <a:srgbClr val="438ECC"/>
                </a:solidFill>
              </a:rPr>
              <a:t>plugin</a:t>
            </a:r>
            <a:r>
              <a:rPr lang="de-DE" sz="2400" b="1" dirty="0" smtClean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800" b="1" dirty="0" smtClean="0"/>
              <a:t>Ziel: Automatisierung vieler (</a:t>
            </a:r>
            <a:r>
              <a:rPr lang="de-DE" sz="2800" b="1" dirty="0" err="1" smtClean="0"/>
              <a:t>Maven</a:t>
            </a:r>
            <a:r>
              <a:rPr lang="de-DE" sz="2800" b="1" dirty="0" smtClean="0"/>
              <a:t>-)Aufgaben</a:t>
            </a:r>
          </a:p>
          <a:p>
            <a:r>
              <a:rPr lang="de-DE" sz="2400" dirty="0" smtClean="0"/>
              <a:t>Aktualisiert die POMs</a:t>
            </a:r>
          </a:p>
          <a:p>
            <a:r>
              <a:rPr lang="de-DE" sz="2400" dirty="0" smtClean="0"/>
              <a:t>Erzeugt Tags</a:t>
            </a:r>
          </a:p>
          <a:p>
            <a:r>
              <a:rPr lang="de-DE" sz="2400" dirty="0" smtClean="0"/>
              <a:t>Führt </a:t>
            </a:r>
            <a:r>
              <a:rPr lang="de-DE" sz="2400" dirty="0" err="1" smtClean="0"/>
              <a:t>Build</a:t>
            </a:r>
            <a:r>
              <a:rPr lang="de-DE" sz="2400" dirty="0" smtClean="0"/>
              <a:t> und Tests aus</a:t>
            </a:r>
          </a:p>
          <a:p>
            <a:r>
              <a:rPr lang="de-DE" sz="2400" dirty="0" smtClean="0"/>
              <a:t>Installiert die </a:t>
            </a:r>
            <a:r>
              <a:rPr lang="de-DE" sz="2400" dirty="0" err="1" smtClean="0"/>
              <a:t>Maven</a:t>
            </a:r>
            <a:r>
              <a:rPr lang="de-DE" sz="2400" dirty="0" smtClean="0"/>
              <a:t>-Artefakte im </a:t>
            </a:r>
            <a:r>
              <a:rPr lang="de-DE" sz="2400" dirty="0" err="1" smtClean="0"/>
              <a:t>Maven</a:t>
            </a:r>
            <a:r>
              <a:rPr lang="de-DE" sz="2400" dirty="0" smtClean="0"/>
              <a:t>-Repository</a:t>
            </a:r>
          </a:p>
          <a:p>
            <a:endParaRPr lang="de-DE" sz="2400" dirty="0"/>
          </a:p>
          <a:p>
            <a:r>
              <a:rPr lang="de-DE" sz="2400" dirty="0" smtClean="0"/>
              <a:t>Nicht </a:t>
            </a:r>
            <a:r>
              <a:rPr lang="de-DE" sz="2400" dirty="0" err="1" smtClean="0"/>
              <a:t>Git</a:t>
            </a:r>
            <a:r>
              <a:rPr lang="de-DE" sz="2400" dirty="0" smtClean="0"/>
              <a:t>-spezifisch</a:t>
            </a:r>
          </a:p>
          <a:p>
            <a:r>
              <a:rPr lang="de-DE" sz="2400" dirty="0" smtClean="0"/>
              <a:t>Kein Release-Prozess im Sinne von </a:t>
            </a:r>
            <a:r>
              <a:rPr lang="de-DE" sz="2400" dirty="0" err="1" smtClean="0"/>
              <a:t>Git</a:t>
            </a:r>
            <a:r>
              <a:rPr lang="de-DE" sz="2400" dirty="0" smtClean="0"/>
              <a:t>-Flow</a:t>
            </a:r>
          </a:p>
          <a:p>
            <a:endParaRPr lang="de-DE" sz="2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 RELEASE</a:t>
            </a:r>
            <a:r>
              <a:rPr lang="de-DE" dirty="0"/>
              <a:t> </a:t>
            </a:r>
            <a:r>
              <a:rPr lang="de-DE" dirty="0" smtClean="0"/>
              <a:t>PLUGIN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8190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Konfiguration der </a:t>
            </a:r>
            <a:r>
              <a:rPr lang="de-DE" sz="1800" b="1" dirty="0" err="1" smtClean="0">
                <a:latin typeface="Calibri"/>
                <a:cs typeface="Calibri"/>
              </a:rPr>
              <a:t>Git</a:t>
            </a:r>
            <a:r>
              <a:rPr lang="de-DE" sz="1800" b="1" dirty="0" smtClean="0">
                <a:latin typeface="Calibri"/>
                <a:cs typeface="Calibri"/>
              </a:rPr>
              <a:t>- und </a:t>
            </a:r>
            <a:r>
              <a:rPr lang="de-DE" sz="1800" b="1" dirty="0" err="1" smtClean="0">
                <a:latin typeface="Calibri"/>
                <a:cs typeface="Calibri"/>
              </a:rPr>
              <a:t>Maven-Repositories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err="1" smtClean="0">
                <a:latin typeface="Calibri"/>
                <a:cs typeface="Calibri"/>
              </a:rPr>
              <a:t>Git</a:t>
            </a:r>
            <a:r>
              <a:rPr lang="de-DE" sz="1800" dirty="0" smtClean="0">
                <a:latin typeface="Calibri"/>
                <a:cs typeface="Calibri"/>
              </a:rPr>
              <a:t>-Repository kann vom „</a:t>
            </a:r>
            <a:r>
              <a:rPr lang="de-DE" sz="1800" dirty="0" err="1" smtClean="0">
                <a:latin typeface="Calibri"/>
                <a:cs typeface="Calibri"/>
              </a:rPr>
              <a:t>origin</a:t>
            </a:r>
            <a:r>
              <a:rPr lang="de-DE" sz="1800" dirty="0" smtClean="0">
                <a:latin typeface="Calibri"/>
                <a:cs typeface="Calibri"/>
              </a:rPr>
              <a:t>“ abweichen</a:t>
            </a:r>
          </a:p>
          <a:p>
            <a:r>
              <a:rPr lang="de-DE" sz="1800" dirty="0" smtClean="0">
                <a:latin typeface="Calibri"/>
                <a:cs typeface="Calibri"/>
              </a:rPr>
              <a:t>In das </a:t>
            </a:r>
            <a:r>
              <a:rPr lang="de-DE" sz="1800" dirty="0" err="1" smtClean="0">
                <a:latin typeface="Calibri"/>
                <a:cs typeface="Calibri"/>
              </a:rPr>
              <a:t>Maven</a:t>
            </a:r>
            <a:r>
              <a:rPr lang="de-DE" sz="1800" dirty="0" smtClean="0">
                <a:latin typeface="Calibri"/>
                <a:cs typeface="Calibri"/>
              </a:rPr>
              <a:t>-Repository werden die fertigen Artefakte installiert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 smtClean="0">
                <a:latin typeface="Courier New"/>
                <a:cs typeface="Courier New"/>
              </a:rPr>
              <a:t>scm:git: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GIT_REPO_URL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	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1139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Einbinden des </a:t>
            </a:r>
            <a:r>
              <a:rPr lang="de-DE" sz="1800" b="1" dirty="0" err="1" smtClean="0">
                <a:latin typeface="Calibri"/>
                <a:cs typeface="Calibri"/>
              </a:rPr>
              <a:t>Plug-ins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smtClean="0">
                <a:latin typeface="Calibri"/>
                <a:cs typeface="Calibri"/>
              </a:rPr>
              <a:t>Versionsnummer erforderlich</a:t>
            </a:r>
          </a:p>
          <a:p>
            <a:r>
              <a:rPr lang="de-DE" sz="1800" dirty="0" smtClean="0">
                <a:latin typeface="Calibri"/>
                <a:cs typeface="Calibri"/>
              </a:rPr>
              <a:t>Optional: Format des Tags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...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org.apache.maven.plugins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-release-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2.5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v@{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project.version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}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5625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[--batch-mode]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release:prepare</a:t>
            </a:r>
            <a:endParaRPr lang="de-DE" dirty="0"/>
          </a:p>
          <a:p>
            <a:r>
              <a:rPr lang="de-DE" sz="2600" dirty="0" smtClean="0"/>
              <a:t>Aktualisiert und </a:t>
            </a:r>
            <a:r>
              <a:rPr lang="de-DE" sz="2600" dirty="0" err="1"/>
              <a:t>c</a:t>
            </a:r>
            <a:r>
              <a:rPr lang="de-DE" sz="2600" dirty="0" err="1" smtClean="0"/>
              <a:t>ommittet</a:t>
            </a:r>
            <a:r>
              <a:rPr lang="de-DE" sz="2600" dirty="0" smtClean="0"/>
              <a:t> das POM mit Release-Version</a:t>
            </a:r>
          </a:p>
          <a:p>
            <a:r>
              <a:rPr lang="de-DE" sz="2600" dirty="0" smtClean="0"/>
              <a:t>Erzeugt ein Release-Tag im Repository</a:t>
            </a:r>
          </a:p>
          <a:p>
            <a:r>
              <a:rPr lang="de-DE" sz="2600" dirty="0" smtClean="0"/>
              <a:t>Aktualisiert das POM mit nächster SNAPSHOT-Version</a:t>
            </a:r>
          </a:p>
          <a:p>
            <a:endParaRPr lang="de-DE" sz="2600" dirty="0"/>
          </a:p>
          <a:p>
            <a:r>
              <a:rPr lang="de-DE" sz="2600" dirty="0" smtClean="0"/>
              <a:t>Alle Änderungen werden ins konfigurierte Repository gepusht</a:t>
            </a:r>
          </a:p>
          <a:p>
            <a:r>
              <a:rPr lang="de-DE" sz="2600" dirty="0" smtClean="0"/>
              <a:t>Hinterlässt temporäre Dateien für Schritt 2</a:t>
            </a:r>
          </a:p>
          <a:p>
            <a:pPr lvl="1"/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2293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700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release:perform</a:t>
            </a:r>
            <a:endParaRPr lang="de-DE" sz="2700" dirty="0"/>
          </a:p>
          <a:p>
            <a:r>
              <a:rPr lang="de-DE" sz="2700" dirty="0" smtClean="0"/>
              <a:t>Klont das Repository in </a:t>
            </a:r>
            <a:r>
              <a:rPr lang="de-DE" sz="2700" dirty="0" err="1" smtClean="0"/>
              <a:t>temp</a:t>
            </a:r>
            <a:r>
              <a:rPr lang="de-DE" sz="2700" dirty="0" smtClean="0"/>
              <a:t>-Verzeichnis</a:t>
            </a:r>
          </a:p>
          <a:p>
            <a:r>
              <a:rPr lang="de-DE" sz="2700" dirty="0" smtClean="0"/>
              <a:t>Ruft darin 2. </a:t>
            </a:r>
            <a:r>
              <a:rPr lang="de-DE" sz="2700" dirty="0" err="1" smtClean="0"/>
              <a:t>Maven</a:t>
            </a:r>
            <a:r>
              <a:rPr lang="de-DE" sz="2700" dirty="0" smtClean="0"/>
              <a:t> auf</a:t>
            </a:r>
          </a:p>
          <a:p>
            <a:r>
              <a:rPr lang="de-DE" sz="2700" dirty="0" smtClean="0"/>
              <a:t>Führt erneut </a:t>
            </a:r>
            <a:r>
              <a:rPr lang="de-DE" sz="2700" dirty="0" err="1" smtClean="0"/>
              <a:t>Build</a:t>
            </a:r>
            <a:r>
              <a:rPr lang="de-DE" sz="2700" dirty="0" smtClean="0"/>
              <a:t> + Tests aus</a:t>
            </a:r>
          </a:p>
          <a:p>
            <a:r>
              <a:rPr lang="de-DE" sz="2700" dirty="0" smtClean="0"/>
              <a:t>Installiert die Artefakte im zentralen </a:t>
            </a:r>
            <a:r>
              <a:rPr lang="de-DE" sz="2700" dirty="0" err="1" smtClean="0"/>
              <a:t>Maven</a:t>
            </a:r>
            <a:r>
              <a:rPr lang="de-DE" sz="2700" dirty="0" smtClean="0"/>
              <a:t>-Repository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204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release:rollback</a:t>
            </a:r>
            <a:endParaRPr lang="de-DE" sz="2700" dirty="0" smtClean="0"/>
          </a:p>
          <a:p>
            <a:r>
              <a:rPr lang="de-DE" sz="2700" dirty="0" smtClean="0"/>
              <a:t>Verwirft die in der </a:t>
            </a:r>
            <a:r>
              <a:rPr lang="de-DE" sz="2700" dirty="0" err="1" smtClean="0"/>
              <a:t>Prepare</a:t>
            </a:r>
            <a:r>
              <a:rPr lang="de-DE" sz="2700" dirty="0" smtClean="0"/>
              <a:t>-Phase gemachten Änderungen</a:t>
            </a:r>
          </a:p>
          <a:p>
            <a:r>
              <a:rPr lang="de-DE" sz="2700" dirty="0" smtClean="0"/>
              <a:t>Erzeug ein „Rollback-Commit“</a:t>
            </a:r>
          </a:p>
          <a:p>
            <a:r>
              <a:rPr lang="de-DE" sz="2700" dirty="0" smtClean="0"/>
              <a:t>Änderungen bleiben im 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4714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0385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839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>
                <a:solidFill>
                  <a:srgbClr val="438ECC"/>
                </a:solidFill>
              </a:rPr>
              <a:t>https://bitbucket.org/atlassian/jgit-flow/wiki/</a:t>
            </a:r>
            <a:r>
              <a:rPr lang="de-DE" sz="2800" b="1" dirty="0" smtClean="0">
                <a:solidFill>
                  <a:srgbClr val="438ECC"/>
                </a:solidFill>
              </a:rPr>
              <a:t>Home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2800" b="1" dirty="0" smtClean="0"/>
          </a:p>
          <a:p>
            <a:pPr marL="0" indent="0">
              <a:buNone/>
            </a:pPr>
            <a:r>
              <a:rPr lang="de-DE" sz="2800" b="1" dirty="0" smtClean="0"/>
              <a:t>Ziel: </a:t>
            </a:r>
            <a:r>
              <a:rPr lang="de-DE" sz="2800" b="1" dirty="0" err="1" smtClean="0"/>
              <a:t>GitFlow</a:t>
            </a:r>
            <a:r>
              <a:rPr lang="de-DE" sz="2800" b="1" dirty="0" smtClean="0"/>
              <a:t>-Unterstützung für </a:t>
            </a:r>
            <a:r>
              <a:rPr lang="de-DE" sz="2800" b="1" dirty="0" err="1" smtClean="0"/>
              <a:t>Maven</a:t>
            </a:r>
            <a:endParaRPr lang="de-DE" sz="2800" b="1" dirty="0" smtClean="0"/>
          </a:p>
          <a:p>
            <a:r>
              <a:rPr lang="de-DE" sz="2800" dirty="0" smtClean="0"/>
              <a:t>Unterstützung für Entwicklungs- und </a:t>
            </a:r>
            <a:r>
              <a:rPr lang="de-DE" sz="2800" dirty="0" err="1" smtClean="0"/>
              <a:t>Releaseprozess</a:t>
            </a:r>
            <a:endParaRPr lang="de-DE" sz="2800" dirty="0" smtClean="0"/>
          </a:p>
          <a:p>
            <a:pPr lvl="1"/>
            <a:r>
              <a:rPr lang="de-DE" sz="2400" dirty="0" smtClean="0"/>
              <a:t>Feature</a:t>
            </a:r>
          </a:p>
          <a:p>
            <a:pPr lvl="1"/>
            <a:r>
              <a:rPr lang="de-DE" sz="2400" dirty="0" smtClean="0"/>
              <a:t>Release </a:t>
            </a:r>
          </a:p>
          <a:p>
            <a:pPr lvl="1"/>
            <a:r>
              <a:rPr lang="de-DE" sz="2400" dirty="0" smtClean="0"/>
              <a:t>Hotfix</a:t>
            </a:r>
          </a:p>
          <a:p>
            <a:r>
              <a:rPr lang="de-DE" sz="2800" dirty="0" smtClean="0"/>
              <a:t>Mehr als nur POM-Pflege</a:t>
            </a:r>
          </a:p>
          <a:p>
            <a:endParaRPr lang="de-DE" sz="2800" dirty="0" smtClean="0"/>
          </a:p>
          <a:p>
            <a:r>
              <a:rPr lang="de-DE" sz="2800" dirty="0" err="1" smtClean="0"/>
              <a:t>Git</a:t>
            </a:r>
            <a:r>
              <a:rPr lang="de-DE" sz="2800" dirty="0" smtClean="0"/>
              <a:t>-spezifisch</a:t>
            </a:r>
          </a:p>
          <a:p>
            <a:r>
              <a:rPr lang="de-DE" sz="2800" dirty="0" smtClean="0"/>
              <a:t>Gute Unterstützung von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pPr lvl="1"/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7218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>
                <a:cs typeface="Calibri"/>
              </a:rPr>
              <a:t>Konfiguration </a:t>
            </a:r>
            <a:r>
              <a:rPr lang="de-DE" b="1" dirty="0" smtClean="0">
                <a:cs typeface="Calibri"/>
              </a:rPr>
              <a:t>des </a:t>
            </a:r>
            <a:r>
              <a:rPr lang="de-DE" b="1" dirty="0" err="1" smtClean="0">
                <a:cs typeface="Calibri"/>
              </a:rPr>
              <a:t>Maven</a:t>
            </a:r>
            <a:r>
              <a:rPr lang="de-DE" b="1" dirty="0" err="1">
                <a:cs typeface="Calibri"/>
              </a:rPr>
              <a:t>-Repositories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Als </a:t>
            </a:r>
            <a:r>
              <a:rPr lang="de-DE" sz="2400" dirty="0" err="1" smtClean="0">
                <a:cs typeface="Calibri"/>
              </a:rPr>
              <a:t>Git</a:t>
            </a:r>
            <a:r>
              <a:rPr lang="de-DE" sz="2400" dirty="0" smtClean="0">
                <a:cs typeface="Calibri"/>
              </a:rPr>
              <a:t>-Repository wird das „</a:t>
            </a:r>
            <a:r>
              <a:rPr lang="de-DE" sz="2400" dirty="0" err="1" smtClean="0">
                <a:cs typeface="Calibri"/>
              </a:rPr>
              <a:t>origin</a:t>
            </a:r>
            <a:r>
              <a:rPr lang="de-DE" sz="2400" dirty="0" smtClean="0">
                <a:cs typeface="Calibri"/>
              </a:rPr>
              <a:t>“ verwendet</a:t>
            </a:r>
          </a:p>
          <a:p>
            <a:r>
              <a:rPr lang="de-DE" sz="2400" dirty="0" smtClean="0">
                <a:cs typeface="Calibri"/>
              </a:rPr>
              <a:t>Für das </a:t>
            </a:r>
            <a:r>
              <a:rPr lang="de-DE" sz="2400" dirty="0" err="1" smtClean="0">
                <a:cs typeface="Calibri"/>
              </a:rPr>
              <a:t>Deployment</a:t>
            </a:r>
            <a:r>
              <a:rPr lang="de-DE" sz="2400" dirty="0" smtClean="0">
                <a:cs typeface="Calibri"/>
              </a:rPr>
              <a:t> muss </a:t>
            </a:r>
            <a:r>
              <a:rPr lang="de-DE" sz="2400" dirty="0" err="1" smtClean="0">
                <a:cs typeface="Calibri"/>
              </a:rPr>
              <a:t>Maven</a:t>
            </a:r>
            <a:r>
              <a:rPr lang="de-DE" sz="2400" dirty="0" smtClean="0">
                <a:cs typeface="Calibri"/>
              </a:rPr>
              <a:t>-Repository konfiguriert werden</a:t>
            </a:r>
          </a:p>
          <a:p>
            <a:endParaRPr lang="de-DE" sz="2400" dirty="0">
              <a:cs typeface="Calibri"/>
            </a:endParaRPr>
          </a:p>
          <a:p>
            <a:pPr marL="0" indent="0">
              <a:buNone/>
            </a:pPr>
            <a:endParaRPr lang="de-DE" sz="2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1163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>
                <a:cs typeface="Calibri"/>
              </a:rPr>
              <a:t>Einbinden des </a:t>
            </a:r>
            <a:r>
              <a:rPr lang="de-DE" b="1" dirty="0" err="1" smtClean="0">
                <a:cs typeface="Calibri"/>
              </a:rPr>
              <a:t>JGit</a:t>
            </a:r>
            <a:r>
              <a:rPr lang="de-DE" b="1" dirty="0" smtClean="0">
                <a:cs typeface="Calibri"/>
              </a:rPr>
              <a:t>-Flow </a:t>
            </a:r>
            <a:r>
              <a:rPr lang="de-DE" b="1" dirty="0" err="1" smtClean="0">
                <a:cs typeface="Calibri"/>
              </a:rPr>
              <a:t>Plug-ins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Zahlreiche Konfigurationsmöglichkeiten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external.atlassian.jgitflow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jgitflow-maven-plugin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1.0-m4.3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8064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de-DE" dirty="0" err="1"/>
              <a:t>Repo</a:t>
            </a:r>
            <a:r>
              <a:rPr lang="de-DE" dirty="0"/>
              <a:t> anlegen:</a:t>
            </a:r>
            <a:br>
              <a:rPr lang="de-DE" dirty="0"/>
            </a:br>
            <a:r>
              <a:rPr lang="de-DE" dirty="0" err="1"/>
              <a:t>init</a:t>
            </a:r>
            <a:endParaRPr lang="de-DE" dirty="0"/>
          </a:p>
          <a:p>
            <a:pPr lvl="0">
              <a:defRPr/>
            </a:pPr>
            <a:r>
              <a:rPr lang="de-DE" dirty="0"/>
              <a:t>Dateien zum nächsten Commit hinzufügen:</a:t>
            </a:r>
            <a:br>
              <a:rPr lang="de-DE" dirty="0"/>
            </a:br>
            <a:r>
              <a:rPr lang="de-DE" dirty="0" err="1"/>
              <a:t>add</a:t>
            </a:r>
            <a:endParaRPr lang="de-DE" dirty="0"/>
          </a:p>
          <a:p>
            <a:pPr lvl="0">
              <a:defRPr/>
            </a:pPr>
            <a:r>
              <a:rPr lang="de-DE" dirty="0"/>
              <a:t>Commit anlegen:</a:t>
            </a:r>
            <a:br>
              <a:rPr lang="de-DE" dirty="0"/>
            </a:br>
            <a:r>
              <a:rPr lang="de-DE" dirty="0" err="1"/>
              <a:t>commit</a:t>
            </a:r>
            <a:r>
              <a:rPr lang="de-DE" dirty="0"/>
              <a:t> –m &lt;</a:t>
            </a:r>
            <a:r>
              <a:rPr lang="de-DE" dirty="0" err="1"/>
              <a:t>message</a:t>
            </a:r>
            <a:r>
              <a:rPr lang="de-DE" dirty="0"/>
              <a:t>&gt; /</a:t>
            </a:r>
            <a:r>
              <a:rPr lang="de-DE" dirty="0" err="1"/>
              <a:t>gui</a:t>
            </a:r>
            <a:endParaRPr lang="de-DE" dirty="0"/>
          </a:p>
          <a:p>
            <a:pPr lvl="0">
              <a:defRPr/>
            </a:pPr>
            <a:r>
              <a:rPr lang="de-DE" dirty="0"/>
              <a:t>Dateien vom nächsten Commit entfernen:</a:t>
            </a:r>
            <a:br>
              <a:rPr lang="de-DE" dirty="0"/>
            </a:br>
            <a:r>
              <a:rPr lang="de-DE" dirty="0" err="1"/>
              <a:t>rm</a:t>
            </a:r>
            <a:endParaRPr lang="de-DE" dirty="0"/>
          </a:p>
          <a:p>
            <a:pPr lvl="0">
              <a:defRPr/>
            </a:pPr>
            <a:r>
              <a:rPr lang="de-DE" dirty="0"/>
              <a:t>Historie ansehen:</a:t>
            </a:r>
            <a:br>
              <a:rPr lang="de-DE" dirty="0"/>
            </a:br>
            <a:r>
              <a:rPr lang="de-DE" dirty="0"/>
              <a:t>log / </a:t>
            </a:r>
            <a:r>
              <a:rPr lang="de-DE" dirty="0" err="1"/>
              <a:t>gitk</a:t>
            </a:r>
            <a:r>
              <a:rPr lang="de-DE" dirty="0"/>
              <a:t> --all  </a:t>
            </a:r>
          </a:p>
          <a:p>
            <a:pPr lvl="0">
              <a:defRPr/>
            </a:pPr>
            <a:endParaRPr lang="de-DE" sz="3600" dirty="0"/>
          </a:p>
          <a:p>
            <a:pPr lvl="0">
              <a:defRPr/>
            </a:pPr>
            <a:endParaRPr lang="de-DE" sz="3600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107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</a:t>
            </a:r>
            <a:r>
              <a:rPr lang="de-DE" sz="2800" dirty="0" err="1" smtClean="0"/>
              <a:t>Branch</a:t>
            </a:r>
            <a:endParaRPr lang="de-DE" sz="2800" dirty="0" smtClean="0"/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</a:t>
            </a:r>
            <a:r>
              <a:rPr lang="de-DE" sz="2800" dirty="0" err="1" smtClean="0"/>
              <a:t>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Installiert Artefakte (vom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</a:t>
            </a:r>
            <a:r>
              <a:rPr lang="de-DE" sz="2800" dirty="0" err="1" smtClean="0"/>
              <a:t>Branch</a:t>
            </a:r>
            <a:r>
              <a:rPr lang="de-DE" sz="2800" dirty="0" smtClean="0"/>
              <a:t> ?!)</a:t>
            </a:r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4454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r>
              <a:rPr lang="de-DE" sz="2800" dirty="0"/>
              <a:t> </a:t>
            </a:r>
            <a:r>
              <a:rPr lang="de-DE" sz="2800" dirty="0" smtClean="0"/>
              <a:t>für nächstes Release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smtClean="0">
                <a:solidFill>
                  <a:srgbClr val="009587"/>
                </a:solidFill>
              </a:rPr>
              <a:t>master</a:t>
            </a:r>
            <a:r>
              <a:rPr lang="de-DE" sz="2800" dirty="0" smtClean="0"/>
              <a:t>-</a:t>
            </a:r>
            <a:r>
              <a:rPr lang="de-DE" sz="2800" dirty="0"/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Deployed</a:t>
            </a:r>
            <a:r>
              <a:rPr lang="de-DE" sz="2800" dirty="0" smtClean="0"/>
              <a:t> </a:t>
            </a:r>
            <a:r>
              <a:rPr lang="de-DE" sz="2800" dirty="0" err="1" smtClean="0"/>
              <a:t>Maven</a:t>
            </a:r>
            <a:r>
              <a:rPr lang="de-DE" sz="2800" dirty="0" smtClean="0"/>
              <a:t> Artefakte in zentrales Repository</a:t>
            </a:r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8838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de-DE" b="1" dirty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sz="1800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renepreissel@etosquare.de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nils@</a:t>
            </a:r>
            <a:r>
              <a:rPr lang="de-DE" sz="2000" dirty="0" err="1" smtClean="0">
                <a:latin typeface="Courier"/>
                <a:cs typeface="Courier"/>
              </a:rPr>
              <a:t>nilshartmann.net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6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8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VIELEN DANK!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123950" y="1367656"/>
            <a:ext cx="6896100" cy="292544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 txBox="1">
            <a:spLocks/>
          </p:cNvSpPr>
          <p:nvPr/>
        </p:nvSpPr>
        <p:spPr>
          <a:xfrm>
            <a:off x="1352550" y="1672456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NOCH FRAGEN?</a:t>
            </a:r>
            <a:endParaRPr lang="de-DE" dirty="0"/>
          </a:p>
        </p:txBody>
      </p:sp>
      <p:sp>
        <p:nvSpPr>
          <p:cNvPr id="11" name="Textplatzhalter 11"/>
          <p:cNvSpPr txBox="1">
            <a:spLocks/>
          </p:cNvSpPr>
          <p:nvPr/>
        </p:nvSpPr>
        <p:spPr>
          <a:xfrm>
            <a:off x="1352550" y="2328664"/>
            <a:ext cx="6407150" cy="1676400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algn="ctr"/>
            <a:r>
              <a:rPr lang="de-DE" dirty="0" err="1" smtClean="0">
                <a:latin typeface="Courier"/>
                <a:cs typeface="Courier"/>
              </a:rPr>
              <a:t>git</a:t>
            </a:r>
            <a:r>
              <a:rPr lang="de-DE" dirty="0" smtClean="0">
                <a:latin typeface="Courier"/>
                <a:cs typeface="Courier"/>
              </a:rPr>
              <a:t> </a:t>
            </a:r>
            <a:r>
              <a:rPr lang="de-DE" dirty="0" err="1">
                <a:latin typeface="Courier"/>
                <a:cs typeface="Courier"/>
              </a:rPr>
              <a:t>help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pPr algn="ctr"/>
            <a:r>
              <a:rPr lang="de-DE" dirty="0" err="1">
                <a:latin typeface="Courier"/>
                <a:cs typeface="Courier"/>
              </a:rPr>
              <a:t>git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r>
              <a:rPr lang="de-DE" dirty="0">
                <a:latin typeface="Courier"/>
                <a:cs typeface="Courier"/>
              </a:rPr>
              <a:t> --</a:t>
            </a:r>
            <a:r>
              <a:rPr lang="de-DE" dirty="0" err="1">
                <a:latin typeface="Courier"/>
                <a:cs typeface="Courier"/>
              </a:rPr>
              <a:t>help</a:t>
            </a:r>
            <a:endParaRPr lang="de-DE" dirty="0">
              <a:latin typeface="Courier"/>
              <a:cs typeface="Courier"/>
            </a:endParaRPr>
          </a:p>
          <a:p>
            <a:pPr algn="ctr"/>
            <a:r>
              <a:rPr lang="de-DE" dirty="0">
                <a:latin typeface="Courier"/>
                <a:cs typeface="Courier"/>
              </a:rPr>
              <a:t>man </a:t>
            </a:r>
            <a:r>
              <a:rPr lang="de-DE" dirty="0" err="1">
                <a:latin typeface="Courier"/>
                <a:cs typeface="Courier"/>
              </a:rPr>
              <a:t>git-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endParaRPr lang="de-DE" dirty="0"/>
          </a:p>
        </p:txBody>
      </p:sp>
      <p:cxnSp>
        <p:nvCxnSpPr>
          <p:cNvPr id="12" name="Gerade Verbindung 11"/>
          <p:cNvCxnSpPr/>
          <p:nvPr/>
        </p:nvCxnSpPr>
        <p:spPr>
          <a:xfrm>
            <a:off x="1352550" y="2256656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712" y="1590669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7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619672" y="1041400"/>
            <a:ext cx="7208444" cy="5084763"/>
          </a:xfrm>
        </p:spPr>
        <p:txBody>
          <a:bodyPr/>
          <a:lstStyle/>
          <a:p>
            <a:pPr marL="0" indent="0">
              <a:buNone/>
            </a:pPr>
            <a:r>
              <a:rPr lang="de-DE" sz="2800" b="1" dirty="0" err="1" smtClean="0">
                <a:cs typeface="Calibri"/>
              </a:rPr>
              <a:t>Git</a:t>
            </a:r>
            <a:r>
              <a:rPr lang="de-DE" sz="2800" b="1" dirty="0" smtClean="0">
                <a:cs typeface="Calibri"/>
              </a:rPr>
              <a:t> </a:t>
            </a:r>
            <a:r>
              <a:rPr lang="de-DE" sz="2800" b="1" dirty="0">
                <a:cs typeface="Calibri"/>
              </a:rPr>
              <a:t>Logo </a:t>
            </a:r>
            <a:endParaRPr lang="de-DE" sz="2800" b="1" dirty="0" smtClean="0">
              <a:cs typeface="Calibri"/>
            </a:endParaRP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  <a:cs typeface="Calibri"/>
              </a:rPr>
              <a:t>http://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git-scm.com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downloads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logos</a:t>
            </a:r>
            <a:endParaRPr lang="de-DE" sz="2800" dirty="0">
              <a:solidFill>
                <a:srgbClr val="438ECC"/>
              </a:solidFill>
              <a:cs typeface="Calibri"/>
            </a:endParaRPr>
          </a:p>
          <a:p>
            <a:r>
              <a:rPr lang="de-DE" sz="2800" dirty="0" err="1" smtClean="0">
                <a:cs typeface="Calibri"/>
              </a:rPr>
              <a:t>by</a:t>
            </a:r>
            <a:r>
              <a:rPr lang="de-DE" sz="2800" dirty="0" smtClean="0">
                <a:cs typeface="Calibri"/>
              </a:rPr>
              <a:t> </a:t>
            </a:r>
            <a:r>
              <a:rPr lang="de-DE" sz="2800" dirty="0">
                <a:cs typeface="Calibri"/>
              </a:rPr>
              <a:t>Jason </a:t>
            </a:r>
            <a:r>
              <a:rPr lang="de-DE" sz="2800" dirty="0" smtClean="0">
                <a:cs typeface="Calibri"/>
              </a:rPr>
              <a:t>Long</a:t>
            </a:r>
          </a:p>
          <a:p>
            <a:r>
              <a:rPr lang="de-DE" sz="2800" dirty="0" err="1" smtClean="0">
                <a:cs typeface="Calibri"/>
              </a:rPr>
              <a:t>licensed</a:t>
            </a:r>
            <a:r>
              <a:rPr lang="de-DE" sz="2800" dirty="0" smtClean="0">
                <a:cs typeface="Calibri"/>
              </a:rPr>
              <a:t> </a:t>
            </a:r>
            <a:r>
              <a:rPr lang="de-DE" sz="2800" dirty="0" err="1">
                <a:cs typeface="Calibri"/>
              </a:rPr>
              <a:t>under</a:t>
            </a:r>
            <a:r>
              <a:rPr lang="de-DE" sz="2800" dirty="0">
                <a:cs typeface="Calibri"/>
              </a:rPr>
              <a:t> </a:t>
            </a:r>
            <a:r>
              <a:rPr lang="de-DE" sz="2800" dirty="0" err="1">
                <a:cs typeface="Calibri"/>
              </a:rPr>
              <a:t>the</a:t>
            </a:r>
            <a:r>
              <a:rPr lang="de-DE" sz="2800" dirty="0">
                <a:cs typeface="Calibri"/>
              </a:rPr>
              <a:t> Creative </a:t>
            </a:r>
            <a:r>
              <a:rPr lang="de-DE" sz="2800" dirty="0" err="1">
                <a:cs typeface="Calibri"/>
              </a:rPr>
              <a:t>Commons</a:t>
            </a:r>
            <a:r>
              <a:rPr lang="de-DE" sz="2800" dirty="0">
                <a:cs typeface="Calibri"/>
              </a:rPr>
              <a:t> </a:t>
            </a:r>
            <a:r>
              <a:rPr lang="de-DE" sz="2800" dirty="0" err="1">
                <a:cs typeface="Calibri"/>
              </a:rPr>
              <a:t>Attribution</a:t>
            </a:r>
            <a:r>
              <a:rPr lang="de-DE" sz="2800" dirty="0">
                <a:cs typeface="Calibri"/>
              </a:rPr>
              <a:t> 3.0 </a:t>
            </a:r>
            <a:r>
              <a:rPr lang="de-DE" sz="2800" dirty="0" err="1">
                <a:cs typeface="Calibri"/>
              </a:rPr>
              <a:t>Unported</a:t>
            </a:r>
            <a:r>
              <a:rPr lang="de-DE" sz="2800" dirty="0">
                <a:cs typeface="Calibri"/>
              </a:rPr>
              <a:t> </a:t>
            </a:r>
            <a:r>
              <a:rPr lang="de-DE" sz="2800" dirty="0" err="1" smtClean="0">
                <a:cs typeface="Calibri"/>
              </a:rPr>
              <a:t>License</a:t>
            </a:r>
            <a:endParaRPr lang="de-DE" sz="2800" dirty="0">
              <a:cs typeface="Calibri"/>
            </a:endParaRPr>
          </a:p>
          <a:p>
            <a:endParaRPr lang="de-DE" sz="2800" dirty="0">
              <a:cs typeface="Calibri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COPYRIGHT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34" y="1196752"/>
            <a:ext cx="1026429" cy="1026429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48" y="2420888"/>
            <a:ext cx="1137001" cy="26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36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idx="1"/>
          </p:nvPr>
        </p:nvSpPr>
        <p:spPr>
          <a:xfrm>
            <a:off x="5840016" y="1041400"/>
            <a:ext cx="2988100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>
                <a:solidFill>
                  <a:srgbClr val="009587"/>
                </a:solidFill>
              </a:rPr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sz="1700" dirty="0"/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Blobs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Dateiinhalt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Trees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Verzeichnisse mit Verweisen auf Inhalte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Commits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Versionen von hierarchischen </a:t>
            </a:r>
            <a:r>
              <a:rPr sz="1700" dirty="0" smtClean="0"/>
              <a:t>Verzeichnisstrukturen</a:t>
            </a:r>
          </a:p>
        </p:txBody>
      </p:sp>
      <p:sp>
        <p:nvSpPr>
          <p:cNvPr id="115" name="Shape 115"/>
          <p:cNvSpPr/>
          <p:nvPr/>
        </p:nvSpPr>
        <p:spPr>
          <a:xfrm>
            <a:off x="3464719" y="6232922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DEZENTRALES REPOSITORY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1041399"/>
            <a:ext cx="5392615" cy="528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2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lvl="0">
              <a:defRPr/>
            </a:pPr>
            <a:r>
              <a:rPr lang="de-DE" dirty="0"/>
              <a:t>Anzeige von beliebigen Objekten (</a:t>
            </a:r>
            <a:r>
              <a:rPr lang="de-DE" dirty="0" err="1"/>
              <a:t>blob,tree,commit</a:t>
            </a:r>
            <a:r>
              <a:rPr lang="de-DE" dirty="0"/>
              <a:t>):</a:t>
            </a:r>
            <a:br>
              <a:rPr lang="de-DE" dirty="0"/>
            </a:br>
            <a:r>
              <a:rPr lang="de-DE" dirty="0" err="1"/>
              <a:t>cat</a:t>
            </a:r>
            <a:r>
              <a:rPr lang="de-DE" dirty="0"/>
              <a:t>-file -p &lt;</a:t>
            </a:r>
            <a:r>
              <a:rPr lang="de-DE" dirty="0" err="1"/>
              <a:t>sha</a:t>
            </a:r>
            <a:r>
              <a:rPr lang="de-DE" dirty="0"/>
              <a:t>&gt;</a:t>
            </a:r>
          </a:p>
          <a:p>
            <a:r>
              <a:rPr lang="de-DE" dirty="0"/>
              <a:t>Anzeige eines </a:t>
            </a:r>
            <a:r>
              <a:rPr lang="de-DE" dirty="0" err="1"/>
              <a:t>Trees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 err="1"/>
              <a:t>ls-tree</a:t>
            </a:r>
            <a:r>
              <a:rPr lang="de-DE" dirty="0"/>
              <a:t> -</a:t>
            </a:r>
            <a:r>
              <a:rPr lang="de-DE" dirty="0" err="1"/>
              <a:t>r</a:t>
            </a:r>
            <a:r>
              <a:rPr lang="de-DE" dirty="0"/>
              <a:t> -t &lt;</a:t>
            </a:r>
            <a:r>
              <a:rPr lang="de-DE" dirty="0" err="1"/>
              <a:t>tree-ish</a:t>
            </a:r>
            <a:r>
              <a:rPr lang="de-DE" dirty="0"/>
              <a:t>&gt;</a:t>
            </a:r>
          </a:p>
          <a:p>
            <a:r>
              <a:rPr lang="de-DE" dirty="0"/>
              <a:t>Neues Commit zusammenstellen:</a:t>
            </a:r>
            <a:br>
              <a:rPr lang="de-DE" dirty="0"/>
            </a:br>
            <a:r>
              <a:rPr lang="de-DE" dirty="0" err="1"/>
              <a:t>commit-tree</a:t>
            </a:r>
            <a:r>
              <a:rPr lang="de-DE" dirty="0"/>
              <a:t> -p &lt;</a:t>
            </a:r>
            <a:r>
              <a:rPr lang="de-DE" dirty="0" err="1"/>
              <a:t>parent</a:t>
            </a:r>
            <a:r>
              <a:rPr lang="de-DE" dirty="0"/>
              <a:t>&gt; -m &lt;</a:t>
            </a:r>
            <a:r>
              <a:rPr lang="de-DE" dirty="0" err="1"/>
              <a:t>message</a:t>
            </a:r>
            <a:r>
              <a:rPr lang="de-DE" dirty="0"/>
              <a:t>&gt; &lt;</a:t>
            </a:r>
            <a:r>
              <a:rPr lang="de-DE" dirty="0" err="1"/>
              <a:t>tree</a:t>
            </a:r>
            <a:r>
              <a:rPr lang="de-DE" dirty="0"/>
              <a:t>&gt;</a:t>
            </a:r>
          </a:p>
          <a:p>
            <a:r>
              <a:rPr lang="de-DE" dirty="0"/>
              <a:t>Objekt </a:t>
            </a:r>
            <a:r>
              <a:rPr lang="de-DE" dirty="0" err="1"/>
              <a:t>Id</a:t>
            </a:r>
            <a:r>
              <a:rPr lang="de-DE" dirty="0"/>
              <a:t> erzeugen / Objekt speichern</a:t>
            </a:r>
            <a:br>
              <a:rPr lang="de-DE" dirty="0"/>
            </a:br>
            <a:r>
              <a:rPr lang="de-DE" dirty="0"/>
              <a:t>hash-</a:t>
            </a:r>
            <a:r>
              <a:rPr lang="de-DE" dirty="0" err="1"/>
              <a:t>object</a:t>
            </a:r>
            <a:r>
              <a:rPr lang="de-DE" dirty="0"/>
              <a:t> / hash-</a:t>
            </a:r>
            <a:r>
              <a:rPr lang="de-DE" dirty="0" err="1"/>
              <a:t>object</a:t>
            </a:r>
            <a:r>
              <a:rPr lang="de-DE" dirty="0"/>
              <a:t> -</a:t>
            </a:r>
            <a:r>
              <a:rPr lang="de-DE" dirty="0" err="1"/>
              <a:t>w</a:t>
            </a:r>
            <a:endParaRPr lang="de-DE" dirty="0"/>
          </a:p>
          <a:p>
            <a:r>
              <a:rPr lang="de-DE" dirty="0" err="1"/>
              <a:t>Garbage</a:t>
            </a:r>
            <a:r>
              <a:rPr lang="de-DE" dirty="0"/>
              <a:t> finden:</a:t>
            </a:r>
            <a:br>
              <a:rPr lang="de-DE" dirty="0"/>
            </a:br>
            <a:r>
              <a:rPr lang="de-DE" dirty="0" err="1"/>
              <a:t>fsck</a:t>
            </a:r>
            <a:r>
              <a:rPr lang="de-DE" dirty="0"/>
              <a:t> –</a:t>
            </a:r>
            <a:r>
              <a:rPr lang="de-DE" dirty="0" err="1"/>
              <a:t>unreachable</a:t>
            </a:r>
            <a:endParaRPr lang="de-DE" dirty="0"/>
          </a:p>
          <a:p>
            <a:r>
              <a:rPr lang="de-DE" dirty="0" err="1"/>
              <a:t>Garbage</a:t>
            </a:r>
            <a:r>
              <a:rPr lang="de-DE" dirty="0"/>
              <a:t> aufräumen:</a:t>
            </a:r>
            <a:br>
              <a:rPr lang="de-DE" dirty="0"/>
            </a:br>
            <a:r>
              <a:rPr lang="de-DE" dirty="0" err="1"/>
              <a:t>gc</a:t>
            </a:r>
            <a:r>
              <a:rPr lang="de-DE" dirty="0"/>
              <a:t> [--</a:t>
            </a:r>
            <a:r>
              <a:rPr lang="de-DE" dirty="0" err="1"/>
              <a:t>prune</a:t>
            </a:r>
            <a:r>
              <a:rPr lang="de-DE" dirty="0"/>
              <a:t>=all]</a:t>
            </a:r>
          </a:p>
          <a:p>
            <a:pPr lvl="0">
              <a:defRPr/>
            </a:pPr>
            <a:endParaRPr lang="de-DE" sz="3600" dirty="0"/>
          </a:p>
          <a:p>
            <a:pPr lvl="0">
              <a:defRPr/>
            </a:pPr>
            <a:endParaRPr lang="de-DE" sz="3600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Objektdatabase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956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idx="1"/>
          </p:nvPr>
        </p:nvSpPr>
        <p:spPr>
          <a:xfrm>
            <a:off x="315884" y="5186240"/>
            <a:ext cx="8512232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defRPr sz="1800"/>
            </a:pPr>
            <a:r>
              <a:rPr sz="1700" dirty="0"/>
              <a:t>Ein Branch ist im Workspace immer aktiv (Default: „master“).</a:t>
            </a:r>
          </a:p>
          <a:p>
            <a:pPr marL="383808" indent="-160574">
              <a:defRPr sz="1800"/>
            </a:pPr>
            <a:r>
              <a:rPr sz="1700" dirty="0"/>
              <a:t>Ein Branch ist nichts weiter als der Zeiger auf ein Commit.</a:t>
            </a:r>
          </a:p>
          <a:p>
            <a:pPr marL="383808" indent="-160574">
              <a:defRPr sz="1800"/>
            </a:pPr>
            <a:r>
              <a:rPr sz="1700" dirty="0"/>
              <a:t>Bei jedem neuen Commit wird der aktive Branch auf das neue Commit gesetzt.</a:t>
            </a:r>
          </a:p>
        </p:txBody>
      </p:sp>
      <p:sp>
        <p:nvSpPr>
          <p:cNvPr id="247" name="Shape 247"/>
          <p:cNvSpPr/>
          <p:nvPr/>
        </p:nvSpPr>
        <p:spPr>
          <a:xfrm>
            <a:off x="5757979" y="4453644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600" spc="-105" dirty="0"/>
              <a:t>Verzweigungen - </a:t>
            </a:r>
            <a:r>
              <a:rPr lang="de-DE" sz="3600" spc="-105" dirty="0" err="1"/>
              <a:t>Branches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56" y="1271929"/>
            <a:ext cx="6510408" cy="30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4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dirty="0" err="1"/>
              <a:t>Branch</a:t>
            </a:r>
            <a:r>
              <a:rPr lang="de-DE" dirty="0"/>
              <a:t> anzeigen:</a:t>
            </a:r>
            <a:br>
              <a:rPr lang="de-DE" dirty="0"/>
            </a:br>
            <a:r>
              <a:rPr lang="de-DE" dirty="0" err="1"/>
              <a:t>branch</a:t>
            </a:r>
            <a:r>
              <a:rPr lang="de-DE" dirty="0"/>
              <a:t> -v</a:t>
            </a:r>
          </a:p>
          <a:p>
            <a:pPr lvl="0">
              <a:defRPr/>
            </a:pPr>
            <a:r>
              <a:rPr lang="de-DE" dirty="0" err="1"/>
              <a:t>Branch</a:t>
            </a:r>
            <a:r>
              <a:rPr lang="de-DE" dirty="0"/>
              <a:t> anlegen:</a:t>
            </a:r>
            <a:br>
              <a:rPr lang="de-DE" dirty="0"/>
            </a:br>
            <a:r>
              <a:rPr lang="de-DE" dirty="0" err="1"/>
              <a:t>branch</a:t>
            </a:r>
            <a:r>
              <a:rPr lang="de-DE" dirty="0"/>
              <a:t> &lt;</a:t>
            </a:r>
            <a:r>
              <a:rPr lang="de-DE" dirty="0" err="1"/>
              <a:t>name</a:t>
            </a:r>
            <a:r>
              <a:rPr lang="de-DE" dirty="0"/>
              <a:t>&gt; [&lt;start-</a:t>
            </a:r>
            <a:r>
              <a:rPr lang="de-DE" dirty="0" err="1"/>
              <a:t>commit</a:t>
            </a:r>
            <a:r>
              <a:rPr lang="de-DE" dirty="0"/>
              <a:t>&gt;]</a:t>
            </a:r>
          </a:p>
          <a:p>
            <a:pPr lvl="0">
              <a:defRPr/>
            </a:pPr>
            <a:r>
              <a:rPr lang="de-DE" dirty="0" err="1"/>
              <a:t>Branch</a:t>
            </a:r>
            <a:r>
              <a:rPr lang="de-DE" dirty="0"/>
              <a:t> wechseln:</a:t>
            </a:r>
            <a:br>
              <a:rPr lang="de-DE" dirty="0"/>
            </a:br>
            <a:r>
              <a:rPr lang="de-DE" dirty="0" err="1"/>
              <a:t>checkout</a:t>
            </a:r>
            <a:r>
              <a:rPr lang="de-DE" dirty="0"/>
              <a:t> &lt;</a:t>
            </a:r>
            <a:r>
              <a:rPr lang="de-DE" dirty="0" err="1"/>
              <a:t>branch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 err="1"/>
              <a:t>Branch</a:t>
            </a:r>
            <a:r>
              <a:rPr lang="de-DE" dirty="0"/>
              <a:t> löschen:</a:t>
            </a:r>
            <a:br>
              <a:rPr lang="de-DE" dirty="0"/>
            </a:br>
            <a:r>
              <a:rPr lang="de-DE" dirty="0" err="1"/>
              <a:t>branch</a:t>
            </a:r>
            <a:r>
              <a:rPr lang="de-DE" dirty="0"/>
              <a:t> -d | -D &lt;</a:t>
            </a:r>
            <a:r>
              <a:rPr lang="de-DE" dirty="0" err="1"/>
              <a:t>branch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/>
              <a:t>Tag anzeigen:</a:t>
            </a:r>
            <a:br>
              <a:rPr lang="de-DE" dirty="0"/>
            </a:br>
            <a:r>
              <a:rPr lang="de-DE" dirty="0"/>
              <a:t>tag -v</a:t>
            </a:r>
          </a:p>
          <a:p>
            <a:pPr lvl="0">
              <a:defRPr/>
            </a:pPr>
            <a:r>
              <a:rPr lang="de-DE" dirty="0"/>
              <a:t>Tag anlegen:</a:t>
            </a:r>
            <a:br>
              <a:rPr lang="de-DE" dirty="0"/>
            </a:br>
            <a:r>
              <a:rPr lang="de-DE" dirty="0"/>
              <a:t>tag -a &lt;</a:t>
            </a:r>
            <a:r>
              <a:rPr lang="de-DE" dirty="0" err="1"/>
              <a:t>name</a:t>
            </a:r>
            <a:r>
              <a:rPr lang="de-DE" dirty="0"/>
              <a:t>&gt; &lt;</a:t>
            </a:r>
            <a:r>
              <a:rPr lang="de-DE" dirty="0" err="1"/>
              <a:t>commit</a:t>
            </a:r>
            <a:r>
              <a:rPr lang="de-DE" dirty="0"/>
              <a:t>-oder-</a:t>
            </a:r>
            <a:r>
              <a:rPr lang="de-DE" dirty="0" err="1"/>
              <a:t>ref</a:t>
            </a:r>
            <a:r>
              <a:rPr lang="de-DE" dirty="0"/>
              <a:t>&gt;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Branches</a:t>
            </a:r>
            <a:r>
              <a:rPr lang="de-DE" dirty="0" smtClean="0"/>
              <a:t> / Tags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9395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dirty="0"/>
              <a:t>Anzeige: </a:t>
            </a:r>
            <a:br>
              <a:rPr lang="de-DE" dirty="0"/>
            </a:br>
            <a:r>
              <a:rPr lang="de-DE" dirty="0" err="1"/>
              <a:t>ls</a:t>
            </a:r>
            <a:r>
              <a:rPr lang="de-DE" dirty="0"/>
              <a:t>-files --stage</a:t>
            </a:r>
          </a:p>
          <a:p>
            <a:pPr lvl="0">
              <a:defRPr/>
            </a:pPr>
            <a:r>
              <a:rPr lang="de-DE" dirty="0"/>
              <a:t>Datei/Änderungen zum Index hinzufügen: </a:t>
            </a:r>
            <a:br>
              <a:rPr lang="de-DE" dirty="0"/>
            </a:br>
            <a:r>
              <a:rPr lang="de-DE" dirty="0" err="1"/>
              <a:t>add</a:t>
            </a:r>
            <a:r>
              <a:rPr lang="de-DE" dirty="0"/>
              <a:t> / update-index</a:t>
            </a:r>
          </a:p>
          <a:p>
            <a:pPr lvl="0">
              <a:defRPr/>
            </a:pPr>
            <a:r>
              <a:rPr lang="de-DE" dirty="0"/>
              <a:t>Index leeren: </a:t>
            </a:r>
            <a:br>
              <a:rPr lang="de-DE" dirty="0"/>
            </a:br>
            <a:r>
              <a:rPr lang="de-DE" dirty="0" err="1"/>
              <a:t>read-tree</a:t>
            </a:r>
            <a:r>
              <a:rPr lang="de-DE" dirty="0"/>
              <a:t> --</a:t>
            </a:r>
            <a:r>
              <a:rPr lang="de-DE" dirty="0" err="1"/>
              <a:t>empty</a:t>
            </a:r>
            <a:endParaRPr lang="de-DE" dirty="0"/>
          </a:p>
          <a:p>
            <a:pPr lvl="0">
              <a:defRPr/>
            </a:pPr>
            <a:r>
              <a:rPr lang="de-DE" dirty="0"/>
              <a:t>Index mit </a:t>
            </a:r>
            <a:r>
              <a:rPr lang="de-DE" dirty="0" err="1"/>
              <a:t>Tree</a:t>
            </a:r>
            <a:r>
              <a:rPr lang="de-DE" dirty="0"/>
              <a:t> füllen / vereinigen: </a:t>
            </a:r>
            <a:br>
              <a:rPr lang="de-DE" dirty="0"/>
            </a:br>
            <a:r>
              <a:rPr lang="de-DE" dirty="0" err="1"/>
              <a:t>read-tree</a:t>
            </a:r>
            <a:r>
              <a:rPr lang="de-DE" dirty="0"/>
              <a:t> –m -i --</a:t>
            </a:r>
            <a:r>
              <a:rPr lang="de-DE" dirty="0" err="1"/>
              <a:t>prefix</a:t>
            </a:r>
            <a:r>
              <a:rPr lang="de-DE" dirty="0"/>
              <a:t> &lt;</a:t>
            </a:r>
            <a:r>
              <a:rPr lang="de-DE" dirty="0" err="1"/>
              <a:t>path</a:t>
            </a:r>
            <a:r>
              <a:rPr lang="de-DE" dirty="0"/>
              <a:t>&gt;/ &lt;</a:t>
            </a:r>
            <a:r>
              <a:rPr lang="de-DE" dirty="0" err="1"/>
              <a:t>tree-ish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 err="1"/>
              <a:t>Tree</a:t>
            </a:r>
            <a:r>
              <a:rPr lang="de-DE" dirty="0"/>
              <a:t> schreiben: </a:t>
            </a:r>
            <a:br>
              <a:rPr lang="de-DE" dirty="0"/>
            </a:br>
            <a:r>
              <a:rPr lang="de-DE" dirty="0" err="1"/>
              <a:t>write-tree</a:t>
            </a:r>
            <a:endParaRPr lang="de-DE" dirty="0"/>
          </a:p>
          <a:p>
            <a:pPr lvl="0"/>
            <a:r>
              <a:rPr lang="de-DE" dirty="0"/>
              <a:t>„</a:t>
            </a:r>
            <a:r>
              <a:rPr lang="de-DE" dirty="0" err="1"/>
              <a:t>Getrackte</a:t>
            </a:r>
            <a:r>
              <a:rPr lang="de-DE" dirty="0"/>
              <a:t>“ Dateien ignorieren:</a:t>
            </a:r>
            <a:br>
              <a:rPr lang="de-DE" dirty="0"/>
            </a:br>
            <a:r>
              <a:rPr lang="de-DE" dirty="0"/>
              <a:t>update-index --</a:t>
            </a:r>
            <a:r>
              <a:rPr lang="de-DE" dirty="0" err="1"/>
              <a:t>assume-unchanged</a:t>
            </a:r>
            <a:r>
              <a:rPr lang="de-DE" dirty="0"/>
              <a:t> -- &lt;</a:t>
            </a:r>
            <a:r>
              <a:rPr lang="de-DE" dirty="0" err="1"/>
              <a:t>file</a:t>
            </a:r>
            <a:r>
              <a:rPr lang="de-DE" dirty="0"/>
              <a:t>&gt;</a:t>
            </a:r>
            <a:br>
              <a:rPr lang="de-DE" dirty="0"/>
            </a:br>
            <a:r>
              <a:rPr lang="de-DE" dirty="0"/>
              <a:t>update-index --</a:t>
            </a:r>
            <a:r>
              <a:rPr lang="de-DE" dirty="0" err="1"/>
              <a:t>no-assume-unchanged</a:t>
            </a:r>
            <a:r>
              <a:rPr lang="de-DE" dirty="0"/>
              <a:t> -- &lt;</a:t>
            </a:r>
            <a:r>
              <a:rPr lang="de-DE" dirty="0" err="1"/>
              <a:t>file</a:t>
            </a:r>
            <a:r>
              <a:rPr lang="de-DE" dirty="0"/>
              <a:t>&gt;</a:t>
            </a:r>
          </a:p>
          <a:p>
            <a:pPr lvl="0"/>
            <a:r>
              <a:rPr lang="de-DE" dirty="0"/>
              <a:t>Ignorierte Dateien anzeigen:</a:t>
            </a:r>
            <a:br>
              <a:rPr lang="de-DE" dirty="0"/>
            </a:br>
            <a:r>
              <a:rPr lang="de-DE" dirty="0" err="1"/>
              <a:t>ls</a:t>
            </a:r>
            <a:r>
              <a:rPr lang="de-DE" dirty="0"/>
              <a:t>-files -v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Geheimnisse des Index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676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>
              <a:defRPr/>
            </a:pPr>
            <a:r>
              <a:rPr lang="de-DE" dirty="0"/>
              <a:t>Alle </a:t>
            </a:r>
            <a:r>
              <a:rPr lang="de-DE" dirty="0" err="1"/>
              <a:t>Refs</a:t>
            </a:r>
            <a:r>
              <a:rPr lang="de-DE" dirty="0"/>
              <a:t> anzeigen (siehe .</a:t>
            </a:r>
            <a:r>
              <a:rPr lang="de-DE" dirty="0" err="1"/>
              <a:t>git</a:t>
            </a:r>
            <a:r>
              <a:rPr lang="de-DE" dirty="0"/>
              <a:t>/</a:t>
            </a:r>
            <a:r>
              <a:rPr lang="de-DE" dirty="0" err="1"/>
              <a:t>refs</a:t>
            </a:r>
            <a:r>
              <a:rPr lang="de-DE" dirty="0"/>
              <a:t>):</a:t>
            </a:r>
            <a:br>
              <a:rPr lang="de-DE" dirty="0"/>
            </a:br>
            <a:r>
              <a:rPr lang="de-DE" dirty="0"/>
              <a:t>show-</a:t>
            </a:r>
            <a:r>
              <a:rPr lang="de-DE" dirty="0" err="1"/>
              <a:t>ref</a:t>
            </a:r>
            <a:r>
              <a:rPr lang="de-DE" dirty="0"/>
              <a:t> --</a:t>
            </a:r>
            <a:r>
              <a:rPr lang="de-DE" dirty="0" err="1"/>
              <a:t>head</a:t>
            </a:r>
            <a:endParaRPr lang="de-DE" dirty="0"/>
          </a:p>
          <a:p>
            <a:pPr lvl="0">
              <a:defRPr/>
            </a:pPr>
            <a:r>
              <a:rPr lang="de-DE" dirty="0" err="1"/>
              <a:t>Annotated</a:t>
            </a:r>
            <a:r>
              <a:rPr lang="de-DE" dirty="0"/>
              <a:t> Tags </a:t>
            </a:r>
            <a:r>
              <a:rPr lang="de-DE" dirty="0" err="1"/>
              <a:t>dereferenzieren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/>
              <a:t>show-</a:t>
            </a:r>
            <a:r>
              <a:rPr lang="de-DE" dirty="0" err="1"/>
              <a:t>ref</a:t>
            </a:r>
            <a:r>
              <a:rPr lang="de-DE" dirty="0"/>
              <a:t> --tags --</a:t>
            </a:r>
            <a:r>
              <a:rPr lang="de-DE" dirty="0" err="1"/>
              <a:t>dereference</a:t>
            </a:r>
            <a:endParaRPr lang="de-DE" dirty="0"/>
          </a:p>
          <a:p>
            <a:pPr lvl="0">
              <a:defRPr/>
            </a:pPr>
            <a:r>
              <a:rPr lang="de-DE" dirty="0" err="1"/>
              <a:t>Ref</a:t>
            </a:r>
            <a:r>
              <a:rPr lang="de-DE" dirty="0"/>
              <a:t> explizit aktualisieren:</a:t>
            </a:r>
            <a:br>
              <a:rPr lang="de-DE" dirty="0"/>
            </a:br>
            <a:r>
              <a:rPr lang="de-DE" dirty="0"/>
              <a:t>update-</a:t>
            </a:r>
            <a:r>
              <a:rPr lang="de-DE" dirty="0" err="1"/>
              <a:t>ref</a:t>
            </a:r>
            <a:r>
              <a:rPr lang="de-DE" dirty="0"/>
              <a:t> &lt;</a:t>
            </a:r>
            <a:r>
              <a:rPr lang="de-DE" dirty="0" err="1"/>
              <a:t>full-ref</a:t>
            </a:r>
            <a:r>
              <a:rPr lang="de-DE" dirty="0"/>
              <a:t>&gt; &lt;</a:t>
            </a:r>
            <a:r>
              <a:rPr lang="de-DE" dirty="0" err="1"/>
              <a:t>sha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 err="1"/>
              <a:t>Ref</a:t>
            </a:r>
            <a:r>
              <a:rPr lang="de-DE" dirty="0"/>
              <a:t> + </a:t>
            </a:r>
            <a:r>
              <a:rPr lang="de-DE" dirty="0" err="1"/>
              <a:t>Worktree</a:t>
            </a:r>
            <a:r>
              <a:rPr lang="de-DE" dirty="0"/>
              <a:t> des aktuellen </a:t>
            </a:r>
            <a:r>
              <a:rPr lang="de-DE" dirty="0" err="1"/>
              <a:t>Branches</a:t>
            </a:r>
            <a:r>
              <a:rPr lang="de-DE" dirty="0"/>
              <a:t> setzen:</a:t>
            </a:r>
            <a:br>
              <a:rPr lang="de-DE" dirty="0"/>
            </a:br>
            <a:r>
              <a:rPr lang="de-DE" dirty="0" err="1"/>
              <a:t>reset</a:t>
            </a:r>
            <a:r>
              <a:rPr lang="de-DE" dirty="0"/>
              <a:t> [--</a:t>
            </a:r>
            <a:r>
              <a:rPr lang="de-DE" dirty="0" err="1"/>
              <a:t>hard</a:t>
            </a:r>
            <a:r>
              <a:rPr lang="de-DE" dirty="0"/>
              <a:t>|--soft] &lt;</a:t>
            </a:r>
            <a:r>
              <a:rPr lang="de-DE" dirty="0" err="1"/>
              <a:t>sha</a:t>
            </a:r>
            <a:r>
              <a:rPr lang="de-DE" dirty="0"/>
              <a:t>-oder-</a:t>
            </a:r>
            <a:r>
              <a:rPr lang="de-DE" dirty="0" err="1"/>
              <a:t>ref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 err="1"/>
              <a:t>Ref</a:t>
            </a:r>
            <a:r>
              <a:rPr lang="de-DE" dirty="0"/>
              <a:t>-Änderungen nachvollziehen:</a:t>
            </a:r>
            <a:br>
              <a:rPr lang="de-DE" dirty="0"/>
            </a:br>
            <a:r>
              <a:rPr lang="de-DE" dirty="0" err="1"/>
              <a:t>ref</a:t>
            </a:r>
            <a:r>
              <a:rPr lang="de-DE" dirty="0"/>
              <a:t>-log</a:t>
            </a:r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3205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48755" y="1505966"/>
            <a:ext cx="8512232" cy="1991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  <a:solidFill>
                  <a:srgbClr val="ED6F49"/>
                </a:solidFill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  <a:solidFill>
                  <a:srgbClr val="ED6F49"/>
                </a:solidFill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  <a:solidFill>
                  <a:srgbClr val="ED6F49"/>
                </a:solidFill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</a:t>
            </a:r>
            <a:endParaRPr lang="de-DE" sz="2400" b="1" dirty="0" smtClean="0"/>
          </a:p>
          <a:p>
            <a:pPr marL="0" indent="0">
              <a:buNone/>
            </a:pPr>
            <a:r>
              <a:rPr lang="de-DE" sz="2400" b="1" dirty="0" smtClean="0"/>
              <a:t>Entwickler </a:t>
            </a:r>
            <a:r>
              <a:rPr lang="de-DE" sz="2400" b="1" dirty="0"/>
              <a:t>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1800" dirty="0" smtClean="0"/>
              <a:t>Co-Autor des Buchs „</a:t>
            </a:r>
            <a:r>
              <a:rPr lang="de-DE" sz="1800" dirty="0" err="1" smtClean="0"/>
              <a:t>Git</a:t>
            </a:r>
            <a:r>
              <a:rPr lang="de-DE" sz="1800" dirty="0" smtClean="0"/>
              <a:t>: Dezentrale Versionsverwaltung im Team –</a:t>
            </a:r>
          </a:p>
          <a:p>
            <a:pPr marL="0" indent="0">
              <a:buNone/>
            </a:pPr>
            <a:r>
              <a:rPr lang="de-DE" sz="1800" dirty="0" smtClean="0"/>
              <a:t>Grundlagen und Workflows“</a:t>
            </a:r>
          </a:p>
          <a:p>
            <a:pPr marL="0" indent="0">
              <a:buNone/>
            </a:pPr>
            <a:r>
              <a:rPr lang="de-DE" sz="1800" dirty="0" smtClean="0"/>
              <a:t>Kontakt: </a:t>
            </a:r>
            <a:r>
              <a:rPr lang="de-DE" sz="1800" dirty="0" err="1" smtClean="0"/>
              <a:t>rene.preissel@etosquare.de</a:t>
            </a:r>
            <a:endParaRPr lang="de-DE" sz="18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ED6F49"/>
                </a:solidFill>
              </a:rPr>
              <a:t>Nils Hartmann </a:t>
            </a:r>
            <a:r>
              <a:rPr lang="de-DE" sz="2200" dirty="0" smtClean="0">
                <a:solidFill>
                  <a:srgbClr val="4D4D4D"/>
                </a:solidFill>
              </a:rPr>
              <a:t>| </a:t>
            </a:r>
            <a:r>
              <a:rPr lang="de-DE" sz="2200" b="1" dirty="0" smtClean="0">
                <a:solidFill>
                  <a:srgbClr val="4D4D4D"/>
                </a:solidFill>
              </a:rPr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Schwerpunkte: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 smtClean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Eclipse</a:t>
            </a:r>
            <a:r>
              <a:rPr lang="de-DE" sz="2000" dirty="0" smtClean="0">
                <a:solidFill>
                  <a:srgbClr val="4D4D4D"/>
                </a:solidFill>
              </a:rPr>
              <a:t> und </a:t>
            </a:r>
            <a:r>
              <a:rPr lang="de-DE" sz="2000" dirty="0" err="1" smtClean="0">
                <a:solidFill>
                  <a:srgbClr val="4D4D4D"/>
                </a:solidFill>
              </a:rPr>
              <a:t>Build</a:t>
            </a:r>
            <a:r>
              <a:rPr lang="de-DE" sz="2000" dirty="0" smtClean="0">
                <a:solidFill>
                  <a:srgbClr val="4D4D4D"/>
                </a:solidFill>
              </a:rPr>
              <a:t>-Management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Kontakt: </a:t>
            </a:r>
            <a:r>
              <a:rPr lang="de-DE" sz="2000" dirty="0" err="1" smtClean="0">
                <a:solidFill>
                  <a:srgbClr val="4D4D4D"/>
                </a:solidFill>
              </a:rPr>
              <a:t>nils@nilshartmann.net</a:t>
            </a:r>
            <a:endParaRPr lang="de-DE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53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HEAD</a:t>
            </a:r>
          </a:p>
          <a:p>
            <a:r>
              <a:rPr lang="de-DE" dirty="0" smtClean="0"/>
              <a:t>ORIG_HEAD</a:t>
            </a:r>
          </a:p>
          <a:p>
            <a:r>
              <a:rPr lang="de-DE" dirty="0" smtClean="0"/>
              <a:t>FETCH_HEAD</a:t>
            </a:r>
          </a:p>
          <a:p>
            <a:r>
              <a:rPr lang="de-DE" dirty="0" smtClean="0"/>
              <a:t>MERGE_HEAD</a:t>
            </a:r>
          </a:p>
          <a:p>
            <a:r>
              <a:rPr lang="de-DE" dirty="0" smtClean="0"/>
              <a:t>CHERRY_PICK_HEAD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 II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7285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1781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3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merge</a:t>
            </a:r>
            <a:r>
              <a:rPr lang="de-DE" b="1" dirty="0" smtClean="0">
                <a:solidFill>
                  <a:srgbClr val="009587"/>
                </a:solidFill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</a:rPr>
              <a:t>branch</a:t>
            </a:r>
            <a:r>
              <a:rPr lang="de-DE" b="1" dirty="0" smtClean="0">
                <a:solidFill>
                  <a:srgbClr val="009587"/>
                </a:solidFill>
              </a:rPr>
              <a:t>&gt;</a:t>
            </a:r>
          </a:p>
          <a:p>
            <a:pPr marL="0" indent="0">
              <a:buNone/>
            </a:pPr>
            <a:r>
              <a:rPr lang="de-DE" b="1" dirty="0" err="1" smtClean="0"/>
              <a:t>Merge</a:t>
            </a:r>
            <a:r>
              <a:rPr lang="de-DE" b="1" dirty="0" smtClean="0"/>
              <a:t>-Commit</a:t>
            </a:r>
            <a:r>
              <a:rPr lang="de-DE" dirty="0" smtClean="0"/>
              <a:t>: zwei oder mehr </a:t>
            </a:r>
            <a:r>
              <a:rPr lang="de-DE" dirty="0" err="1" smtClean="0"/>
              <a:t>Parents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2" cy="287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33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log --first-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dirty="0" smtClean="0"/>
              <a:t>First-Parent-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3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02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HEAD^</a:t>
            </a:r>
          </a:p>
          <a:p>
            <a:r>
              <a:rPr lang="de-DE" sz="2400" dirty="0" smtClean="0"/>
              <a:t>Kann verwendet werden, um einen </a:t>
            </a:r>
            <a:r>
              <a:rPr lang="de-DE" sz="2400" dirty="0" err="1" smtClean="0"/>
              <a:t>Merge</a:t>
            </a:r>
            <a:r>
              <a:rPr lang="de-DE" sz="2400" dirty="0" smtClean="0"/>
              <a:t> zu verwerfen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3" y="3212976"/>
            <a:ext cx="8512235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12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627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smtClean="0"/>
              <a:t>Nur </a:t>
            </a:r>
            <a:r>
              <a:rPr lang="de-DE" sz="2400" b="1" dirty="0" smtClean="0"/>
              <a:t>ein</a:t>
            </a:r>
            <a:r>
              <a:rPr lang="de-DE" sz="2400" dirty="0" smtClean="0"/>
              <a:t>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hat sich verändert</a:t>
            </a:r>
          </a:p>
          <a:p>
            <a:pPr lvl="1"/>
            <a:r>
              <a:rPr lang="de-DE" sz="2000" dirty="0" smtClean="0"/>
              <a:t>Kein (</a:t>
            </a:r>
            <a:r>
              <a:rPr lang="de-DE" sz="2000" dirty="0" err="1" smtClean="0"/>
              <a:t>Merge</a:t>
            </a:r>
            <a:r>
              <a:rPr lang="de-DE" sz="2000" dirty="0" smtClean="0"/>
              <a:t>-)Commit</a:t>
            </a:r>
          </a:p>
          <a:p>
            <a:pPr lvl="1"/>
            <a:r>
              <a:rPr lang="de-DE" sz="2000" dirty="0" smtClean="0"/>
              <a:t>Voraussetzung für </a:t>
            </a:r>
            <a:r>
              <a:rPr lang="de-DE" sz="2000" dirty="0" smtClean="0">
                <a:solidFill>
                  <a:srgbClr val="009587"/>
                </a:solidFill>
              </a:rPr>
              <a:t>push</a:t>
            </a:r>
            <a:endParaRPr lang="de-DE" sz="20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8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0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--ff-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only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14350" indent="-457200"/>
            <a:r>
              <a:rPr lang="de-DE" sz="2000" dirty="0" smtClean="0"/>
              <a:t>Erzwingt FF-</a:t>
            </a:r>
            <a:r>
              <a:rPr lang="de-DE" sz="2000" dirty="0" err="1" smtClean="0"/>
              <a:t>Merge</a:t>
            </a:r>
            <a:endParaRPr lang="de-DE" sz="2000" dirty="0" smtClean="0"/>
          </a:p>
          <a:p>
            <a:pPr marL="514350" indent="-457200"/>
            <a:r>
              <a:rPr lang="de-DE" sz="2000" dirty="0" smtClean="0"/>
              <a:t>Schlägt fehl, wenn nicht möglich</a:t>
            </a:r>
            <a:endParaRPr lang="de-DE" sz="2800" dirty="0" smtClean="0"/>
          </a:p>
          <a:p>
            <a:pPr marL="5715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FASTFORWARD-MERGE (</a:t>
            </a:r>
            <a:r>
              <a:rPr lang="de-DE" dirty="0"/>
              <a:t>I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08" y="2276872"/>
            <a:ext cx="4689584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4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-ff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r>
              <a:rPr lang="de-DE" sz="2800" b="1" dirty="0" smtClean="0"/>
              <a:t>Erzwingt</a:t>
            </a:r>
            <a:r>
              <a:rPr lang="de-DE" sz="2800" dirty="0" smtClean="0"/>
              <a:t> </a:t>
            </a:r>
            <a:r>
              <a:rPr lang="de-DE" sz="2800" dirty="0" err="1" smtClean="0"/>
              <a:t>Merge</a:t>
            </a:r>
            <a:r>
              <a:rPr lang="de-DE" sz="2800" dirty="0" smtClean="0"/>
              <a:t>-Commit</a:t>
            </a:r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r>
              <a:rPr lang="de-DE" sz="2800" dirty="0" smtClean="0"/>
              <a:t>Anwendungsfälle: </a:t>
            </a:r>
          </a:p>
          <a:p>
            <a:pPr lvl="1"/>
            <a:r>
              <a:rPr lang="de-DE" sz="2400" dirty="0" smtClean="0"/>
              <a:t>Dokumentation</a:t>
            </a:r>
          </a:p>
          <a:p>
            <a:pPr lvl="1"/>
            <a:r>
              <a:rPr lang="de-DE" sz="2400" dirty="0" smtClean="0"/>
              <a:t>First-Parent-</a:t>
            </a:r>
            <a:r>
              <a:rPr lang="de-DE" sz="2400" dirty="0" err="1" smtClean="0"/>
              <a:t>History</a:t>
            </a:r>
            <a:r>
              <a:rPr lang="de-DE" sz="2400" dirty="0" smtClean="0"/>
              <a:t> erzwingen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NO-FASTWORWARD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6512"/>
            <a:ext cx="58928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75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--squash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sz="2400" dirty="0" smtClean="0"/>
              <a:t>Führt alle Änderungen des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im Workspace zusammen</a:t>
            </a:r>
          </a:p>
          <a:p>
            <a:r>
              <a:rPr lang="de-DE" sz="2400" dirty="0" smtClean="0"/>
              <a:t>Aktualisiert den Index</a:t>
            </a:r>
          </a:p>
          <a:p>
            <a:r>
              <a:rPr lang="de-DE" sz="2400" dirty="0" smtClean="0"/>
              <a:t>Führt noch keinen Commit durch</a:t>
            </a:r>
          </a:p>
          <a:p>
            <a:r>
              <a:rPr lang="de-DE" sz="2400" dirty="0" smtClean="0"/>
              <a:t>Es entsteht </a:t>
            </a:r>
            <a:r>
              <a:rPr lang="de-DE" sz="2400" b="1" dirty="0" smtClean="0"/>
              <a:t>kein</a:t>
            </a:r>
            <a:r>
              <a:rPr lang="de-DE" sz="2400" dirty="0" smtClean="0"/>
              <a:t> </a:t>
            </a:r>
            <a:r>
              <a:rPr lang="de-DE" sz="2400" dirty="0" err="1" smtClean="0"/>
              <a:t>Merge</a:t>
            </a:r>
            <a:r>
              <a:rPr lang="de-DE" sz="2400" dirty="0" smtClean="0"/>
              <a:t>-Commit</a:t>
            </a:r>
          </a:p>
          <a:p>
            <a:pPr marL="0" indent="0">
              <a:buNone/>
            </a:pPr>
            <a:endParaRPr lang="de-DE" sz="2400" dirty="0" smtClean="0">
              <a:solidFill>
                <a:srgbClr val="FF0000"/>
              </a:solidFill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SQUASH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34" y="3645024"/>
            <a:ext cx="5684132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3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-base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dirty="0" smtClean="0"/>
              <a:t>Ermittelt den letzten gemeinsamen Commit, an dem zwei </a:t>
            </a:r>
            <a:r>
              <a:rPr lang="de-DE" dirty="0" err="1" smtClean="0"/>
              <a:t>Branches</a:t>
            </a:r>
            <a:r>
              <a:rPr lang="de-DE" dirty="0" smtClean="0"/>
              <a:t> auseinanderlaufen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MERGE-BASE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3356992"/>
            <a:ext cx="6667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8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current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other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dirty="0" err="1" smtClean="0"/>
              <a:t>Mergt</a:t>
            </a:r>
            <a:r>
              <a:rPr lang="de-DE" dirty="0" smtClean="0"/>
              <a:t> alle Änderungen, die zwischen zwei Dateien (</a:t>
            </a:r>
            <a:r>
              <a:rPr lang="de-DE" dirty="0" err="1" smtClean="0">
                <a:solidFill>
                  <a:srgbClr val="009587"/>
                </a:solidFill>
              </a:rPr>
              <a:t>base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err="1" smtClean="0">
                <a:solidFill>
                  <a:srgbClr val="009587"/>
                </a:solidFill>
              </a:rPr>
              <a:t>other</a:t>
            </a:r>
            <a:r>
              <a:rPr lang="de-DE" dirty="0" smtClean="0"/>
              <a:t>) entstanden sind mit dem Stand einer dritten Datei (</a:t>
            </a:r>
            <a:r>
              <a:rPr lang="de-DE" dirty="0" err="1" smtClean="0">
                <a:solidFill>
                  <a:srgbClr val="009587"/>
                </a:solidFill>
              </a:rPr>
              <a:t>current</a:t>
            </a:r>
            <a:r>
              <a:rPr lang="de-DE" dirty="0" smtClean="0"/>
              <a:t>)</a:t>
            </a:r>
          </a:p>
          <a:p>
            <a:r>
              <a:rPr lang="de-DE" dirty="0" smtClean="0"/>
              <a:t>Wird von </a:t>
            </a:r>
            <a:r>
              <a:rPr lang="de-DE" dirty="0" err="1" smtClean="0"/>
              <a:t>Git</a:t>
            </a:r>
            <a:r>
              <a:rPr lang="de-DE" dirty="0" smtClean="0"/>
              <a:t> intern verwendet, wenn Dateien von verschiedenen </a:t>
            </a:r>
            <a:r>
              <a:rPr lang="de-DE" dirty="0" err="1" smtClean="0"/>
              <a:t>Branches</a:t>
            </a:r>
            <a:r>
              <a:rPr lang="de-DE" dirty="0" smtClean="0"/>
              <a:t> </a:t>
            </a:r>
            <a:r>
              <a:rPr lang="de-DE" dirty="0" err="1" smtClean="0"/>
              <a:t>gemergt</a:t>
            </a:r>
            <a:r>
              <a:rPr lang="de-DE" dirty="0" smtClean="0"/>
              <a:t> werden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MERGE-FILE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1427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– ZUM NACHLESEN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14" y="1286790"/>
            <a:ext cx="1867973" cy="271562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15884" y="4313342"/>
            <a:ext cx="8512231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René </a:t>
            </a:r>
            <a:r>
              <a:rPr lang="de-DE" sz="2000" dirty="0" err="1">
                <a:solidFill>
                  <a:srgbClr val="4D4D4D"/>
                </a:solidFill>
              </a:rPr>
              <a:t>Preißel</a:t>
            </a:r>
            <a:r>
              <a:rPr lang="de-DE" sz="2000" dirty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Bjørn</a:t>
            </a:r>
            <a:r>
              <a:rPr lang="de-DE" sz="2000" dirty="0" smtClean="0">
                <a:solidFill>
                  <a:srgbClr val="4D4D4D"/>
                </a:solidFill>
              </a:rPr>
              <a:t> </a:t>
            </a:r>
            <a:r>
              <a:rPr lang="de-DE" sz="2000" dirty="0" err="1">
                <a:solidFill>
                  <a:srgbClr val="4D4D4D"/>
                </a:solidFill>
              </a:rPr>
              <a:t>Stachmann</a:t>
            </a:r>
            <a:endParaRPr lang="de-DE" sz="2000" dirty="0">
              <a:solidFill>
                <a:srgbClr val="4D4D4D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2400" b="1" dirty="0" smtClean="0">
                <a:solidFill>
                  <a:srgbClr val="4D4D4D"/>
                </a:solidFill>
              </a:rPr>
              <a:t>Dezentrale Versionsverwaltung </a:t>
            </a:r>
            <a:r>
              <a:rPr lang="de-DE" sz="2400" b="1" dirty="0">
                <a:solidFill>
                  <a:srgbClr val="4D4D4D"/>
                </a:solidFill>
              </a:rPr>
              <a:t>im </a:t>
            </a:r>
            <a:r>
              <a:rPr lang="de-DE" sz="2400" b="1" dirty="0" smtClean="0">
                <a:solidFill>
                  <a:srgbClr val="4D4D4D"/>
                </a:solidFill>
              </a:rPr>
              <a:t>Team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Grundlagen und </a:t>
            </a:r>
            <a:r>
              <a:rPr lang="de-DE" sz="2000" dirty="0" smtClean="0">
                <a:solidFill>
                  <a:srgbClr val="4D4D4D"/>
                </a:solidFill>
              </a:rPr>
              <a:t>Workflows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 smtClean="0">
                <a:solidFill>
                  <a:srgbClr val="4D4D4D"/>
                </a:solidFill>
              </a:rPr>
              <a:t>2</a:t>
            </a:r>
            <a:r>
              <a:rPr lang="de-DE" sz="2000" dirty="0">
                <a:solidFill>
                  <a:srgbClr val="4D4D4D"/>
                </a:solidFill>
              </a:rPr>
              <a:t>. Auflage, </a:t>
            </a:r>
            <a:r>
              <a:rPr lang="de-DE" sz="2000" dirty="0" err="1">
                <a:solidFill>
                  <a:srgbClr val="4D4D4D"/>
                </a:solidFill>
              </a:rPr>
              <a:t>dpunkt</a:t>
            </a:r>
            <a:r>
              <a:rPr lang="de-DE" sz="2000" dirty="0">
                <a:solidFill>
                  <a:srgbClr val="4D4D4D"/>
                </a:solidFill>
              </a:rPr>
              <a:t> Verlag, </a:t>
            </a:r>
            <a:r>
              <a:rPr lang="de-DE" sz="2000" dirty="0" smtClean="0">
                <a:solidFill>
                  <a:srgbClr val="4D4D4D"/>
                </a:solidFill>
              </a:rPr>
              <a:t>2013</a:t>
            </a:r>
            <a:endParaRPr lang="de-DE" sz="2800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4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Änderungen an gleichem </a:t>
            </a:r>
            <a:r>
              <a:rPr lang="de-DE" sz="2400" dirty="0" smtClean="0">
                <a:solidFill>
                  <a:srgbClr val="009587"/>
                </a:solidFill>
              </a:rPr>
              <a:t>Bereich</a:t>
            </a:r>
            <a:r>
              <a:rPr lang="de-DE" sz="2400" dirty="0" smtClean="0"/>
              <a:t> führen zu </a:t>
            </a:r>
            <a:r>
              <a:rPr lang="de-DE" sz="2400" dirty="0" smtClean="0">
                <a:solidFill>
                  <a:srgbClr val="009587"/>
                </a:solidFill>
              </a:rPr>
              <a:t>Konflikten</a:t>
            </a:r>
          </a:p>
          <a:p>
            <a:r>
              <a:rPr lang="de-DE" sz="2400" dirty="0" smtClean="0"/>
              <a:t>Der Index hält mehrere Versionen der konfliktbehafteten Dateien</a:t>
            </a:r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KONFLIKTE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2772512"/>
            <a:ext cx="6515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24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smtClean="0"/>
              <a:t>Während der Konfliktbearbeitung</a:t>
            </a:r>
            <a:endParaRPr lang="de-DE" sz="1400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Version vom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Ziel-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Branch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holen („Stage 2“)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Version vom Source-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Branch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holen („Stage 3“)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 zurücksetzen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conflict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=&lt;style&gt;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zurücksetzen, Konfliktmarker wählbar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--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Beliebige Version einer Datei auschecken, wird sofort in den Index aufgenommen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(Auch außerhalb von 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nutzbar)</a:t>
            </a:r>
            <a:endParaRPr lang="de-DE" sz="1800" dirty="0" smtClean="0">
              <a:solidFill>
                <a:srgbClr val="A7A5A5"/>
              </a:solidFill>
              <a:latin typeface="Calibri"/>
              <a:cs typeface="Calibri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CHECKOUT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34927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–s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-Strategie </a:t>
            </a:r>
            <a:r>
              <a:rPr lang="de-DE" sz="2000" dirty="0" err="1" smtClean="0">
                <a:solidFill>
                  <a:srgbClr val="009587"/>
                </a:solidFill>
              </a:rPr>
              <a:t>ours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457200" lvl="1" indent="0" algn="ctr">
              <a:buNone/>
            </a:pP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Verwirft </a:t>
            </a:r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</a:rPr>
              <a:t>alle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Änderungen von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 algn="ctr">
              <a:buNone/>
            </a:pP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–X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smtClean="0">
                <a:solidFill>
                  <a:srgbClr val="7F7F7F"/>
                </a:solidFill>
              </a:rPr>
              <a:t>Option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für </a:t>
            </a:r>
            <a:r>
              <a:rPr lang="de-DE" sz="2000" dirty="0" err="1" smtClean="0">
                <a:solidFill>
                  <a:srgbClr val="7F7F7F"/>
                </a:solidFill>
              </a:rPr>
              <a:t>Merge</a:t>
            </a:r>
            <a:r>
              <a:rPr lang="de-DE" sz="2000" dirty="0" smtClean="0">
                <a:solidFill>
                  <a:srgbClr val="7F7F7F"/>
                </a:solidFill>
              </a:rPr>
              <a:t>-</a:t>
            </a:r>
            <a:r>
              <a:rPr lang="de-DE" sz="2000" dirty="0">
                <a:solidFill>
                  <a:srgbClr val="7F7F7F"/>
                </a:solidFill>
              </a:rPr>
              <a:t>Strategie </a:t>
            </a:r>
            <a:r>
              <a:rPr lang="de-DE" sz="2000" b="1" dirty="0" err="1" smtClean="0">
                <a:solidFill>
                  <a:srgbClr val="7F7F7F"/>
                </a:solidFill>
              </a:rPr>
              <a:t>recursive</a:t>
            </a:r>
            <a:endParaRPr lang="de-DE" sz="2000" b="1" dirty="0">
              <a:solidFill>
                <a:srgbClr val="7F7F7F"/>
              </a:solidFill>
            </a:endParaRPr>
          </a:p>
          <a:p>
            <a:pPr marL="457200" lvl="1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Verwirft </a:t>
            </a:r>
            <a:r>
              <a:rPr lang="de-DE" sz="2000" dirty="0" smtClean="0">
                <a:solidFill>
                  <a:srgbClr val="7F7F7F"/>
                </a:solidFill>
              </a:rPr>
              <a:t>einkommende </a:t>
            </a: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</a:p>
          <a:p>
            <a:pPr marL="457200" lvl="1" indent="0" algn="ctr">
              <a:buNone/>
            </a:pPr>
            <a:endParaRPr lang="de-DE" sz="20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–X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Option</a:t>
            </a:r>
            <a:r>
              <a:rPr lang="de-DE" sz="2000" b="1" dirty="0">
                <a:solidFill>
                  <a:srgbClr val="7F7F7F"/>
                </a:solidFill>
              </a:rPr>
              <a:t> </a:t>
            </a:r>
            <a:r>
              <a:rPr lang="de-DE" sz="2000" dirty="0">
                <a:solidFill>
                  <a:srgbClr val="7F7F7F"/>
                </a:solidFill>
              </a:rPr>
              <a:t>für </a:t>
            </a:r>
            <a:r>
              <a:rPr lang="de-DE" sz="2000" dirty="0" err="1">
                <a:solidFill>
                  <a:srgbClr val="7F7F7F"/>
                </a:solidFill>
              </a:rPr>
              <a:t>Merge</a:t>
            </a:r>
            <a:r>
              <a:rPr lang="de-DE" sz="2000" dirty="0">
                <a:solidFill>
                  <a:srgbClr val="7F7F7F"/>
                </a:solidFill>
              </a:rPr>
              <a:t>-Strategie </a:t>
            </a:r>
            <a:r>
              <a:rPr lang="de-DE" sz="2000" b="1" dirty="0" err="1">
                <a:solidFill>
                  <a:srgbClr val="7F7F7F"/>
                </a:solidFill>
              </a:rPr>
              <a:t>recursive</a:t>
            </a:r>
            <a:endParaRPr lang="de-DE" sz="2000" b="1" dirty="0">
              <a:solidFill>
                <a:srgbClr val="7F7F7F"/>
              </a:solidFill>
            </a:endParaRPr>
          </a:p>
          <a:p>
            <a:pPr marL="457200" lvl="1" indent="0" algn="ctr">
              <a:buNone/>
            </a:pP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immer von </a:t>
            </a:r>
            <a:r>
              <a:rPr lang="de-DE" sz="2000" dirty="0" err="1" smtClean="0">
                <a:solidFill>
                  <a:srgbClr val="7F7F7F"/>
                </a:solidFill>
              </a:rPr>
              <a:t>Branch</a:t>
            </a:r>
            <a:r>
              <a:rPr lang="de-DE" sz="2000" dirty="0" smtClean="0">
                <a:solidFill>
                  <a:srgbClr val="7F7F7F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nehmen</a:t>
            </a:r>
            <a:endParaRPr lang="de-DE" sz="2000" dirty="0">
              <a:solidFill>
                <a:srgbClr val="7F7F7F"/>
              </a:solidFill>
            </a:endParaRPr>
          </a:p>
          <a:p>
            <a:pPr marL="457200" lvl="1" indent="0">
              <a:buNone/>
            </a:pPr>
            <a:endParaRPr lang="de-DE" sz="2000" dirty="0">
              <a:solidFill>
                <a:srgbClr val="009587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STRATEGIEN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 indent="0">
              <a:buNone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--global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merge.conflictstyle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diff3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mtClean="0"/>
              <a:t>GIT INTERN: </a:t>
            </a:r>
            <a:r>
              <a:rPr lang="de-DE" dirty="0" smtClean="0"/>
              <a:t>MERGES 2 - KONFLIKTE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1799925"/>
            <a:ext cx="6922685" cy="40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3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[–t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814" y="2486768"/>
            <a:ext cx="3862083" cy="2814066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2239625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rerere</a:t>
            </a:r>
            <a:r>
              <a:rPr lang="de-DE" dirty="0"/>
              <a:t> („Reuse </a:t>
            </a:r>
            <a:r>
              <a:rPr lang="de-DE" dirty="0" err="1"/>
              <a:t>recorded</a:t>
            </a:r>
            <a:r>
              <a:rPr lang="de-DE" dirty="0"/>
              <a:t> </a:t>
            </a:r>
            <a:r>
              <a:rPr lang="de-DE" dirty="0" err="1" smtClean="0"/>
              <a:t>resolution</a:t>
            </a:r>
            <a:r>
              <a:rPr lang="de-DE" dirty="0" smtClean="0"/>
              <a:t>“)</a:t>
            </a:r>
          </a:p>
          <a:p>
            <a:pPr lvl="1"/>
            <a:r>
              <a:rPr lang="de-DE" dirty="0" smtClean="0"/>
              <a:t>Konfliktlösungen abspeichern</a:t>
            </a:r>
          </a:p>
          <a:p>
            <a:pPr lvl="1"/>
            <a:r>
              <a:rPr lang="de-DE" dirty="0" smtClean="0"/>
              <a:t>Problem: Lösungen werden nur lokal gespeichert</a:t>
            </a:r>
          </a:p>
          <a:p>
            <a:r>
              <a:rPr lang="de-DE" dirty="0" smtClean="0"/>
              <a:t>Einschalten global oder pro </a:t>
            </a:r>
            <a:r>
              <a:rPr lang="de-DE" dirty="0" err="1" smtClean="0"/>
              <a:t>Repo</a:t>
            </a:r>
            <a:r>
              <a:rPr lang="de-DE" dirty="0" smtClean="0"/>
              <a:t>:</a:t>
            </a:r>
          </a:p>
          <a:p>
            <a:pPr marL="457200" lvl="1" indent="0">
              <a:buNone/>
            </a:pPr>
            <a:r>
              <a:rPr lang="de-DE" dirty="0" err="1">
                <a:solidFill>
                  <a:srgbClr val="009587"/>
                </a:solidFill>
              </a:rPr>
              <a:t>git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>
                <a:solidFill>
                  <a:srgbClr val="009587"/>
                </a:solidFill>
              </a:rPr>
              <a:t>config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smtClean="0">
                <a:solidFill>
                  <a:srgbClr val="009587"/>
                </a:solidFill>
              </a:rPr>
              <a:t>[-</a:t>
            </a:r>
            <a:r>
              <a:rPr lang="de-DE" dirty="0">
                <a:solidFill>
                  <a:srgbClr val="009587"/>
                </a:solidFill>
              </a:rPr>
              <a:t>-</a:t>
            </a:r>
            <a:r>
              <a:rPr lang="de-DE" dirty="0" smtClean="0">
                <a:solidFill>
                  <a:srgbClr val="009587"/>
                </a:solidFill>
              </a:rPr>
              <a:t>global] </a:t>
            </a:r>
            <a:r>
              <a:rPr lang="de-DE" dirty="0" err="1">
                <a:solidFill>
                  <a:srgbClr val="009587"/>
                </a:solidFill>
              </a:rPr>
              <a:t>rerere.enabled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true</a:t>
            </a:r>
            <a:endParaRPr lang="de-DE" dirty="0" smtClean="0">
              <a:solidFill>
                <a:srgbClr val="009587"/>
              </a:solidFill>
            </a:endParaRPr>
          </a:p>
          <a:p>
            <a:r>
              <a:rPr lang="de-DE" dirty="0" smtClean="0"/>
              <a:t>Nochmaliges ausführen</a:t>
            </a:r>
          </a:p>
          <a:p>
            <a:pPr marL="457200" lvl="1" indent="0">
              <a:buNone/>
            </a:pPr>
            <a:r>
              <a:rPr lang="de-DE" dirty="0" err="1" smtClean="0">
                <a:solidFill>
                  <a:srgbClr val="009587"/>
                </a:solidFill>
              </a:rPr>
              <a:t>git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rerere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forget</a:t>
            </a:r>
            <a:endParaRPr lang="de-DE" dirty="0" smtClean="0">
              <a:solidFill>
                <a:srgbClr val="009587"/>
              </a:solidFill>
            </a:endParaRP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MERGES: RERERE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019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44840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456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Verbinden lokale mit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r>
              <a:rPr lang="de-DE" sz="2800" dirty="0" smtClean="0"/>
              <a:t>Haben einen Namen und eine URL</a:t>
            </a:r>
          </a:p>
          <a:p>
            <a:r>
              <a:rPr lang="de-DE" sz="2800" dirty="0" smtClean="0"/>
              <a:t>Durch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>
                <a:solidFill>
                  <a:srgbClr val="009587"/>
                </a:solidFill>
              </a:rPr>
              <a:t>clone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wird „</a:t>
            </a:r>
            <a:r>
              <a:rPr lang="de-DE" sz="2800" dirty="0" err="1" smtClean="0"/>
              <a:t>origin</a:t>
            </a:r>
            <a:r>
              <a:rPr lang="de-DE" sz="2800" dirty="0" smtClean="0"/>
              <a:t>“-Remote angelegt</a:t>
            </a:r>
          </a:p>
          <a:p>
            <a:r>
              <a:rPr lang="de-DE" sz="2800" dirty="0" smtClean="0"/>
              <a:t>Mit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remote </a:t>
            </a:r>
            <a:r>
              <a:rPr lang="de-DE" sz="2800" dirty="0" err="1" smtClean="0">
                <a:solidFill>
                  <a:srgbClr val="009587"/>
                </a:solidFill>
              </a:rPr>
              <a:t>add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können weitere </a:t>
            </a:r>
            <a:r>
              <a:rPr lang="de-DE" sz="2800" dirty="0" err="1" smtClean="0"/>
              <a:t>Remotes</a:t>
            </a:r>
            <a:r>
              <a:rPr lang="de-DE" sz="2800" dirty="0" smtClean="0"/>
              <a:t> hinzugefügt werden</a:t>
            </a:r>
          </a:p>
          <a:p>
            <a:pPr marL="0" indent="0">
              <a:buNone/>
            </a:pPr>
            <a:endParaRPr lang="de-DE" sz="2800" dirty="0" smtClean="0"/>
          </a:p>
          <a:p>
            <a:r>
              <a:rPr lang="de-DE" dirty="0" smtClean="0"/>
              <a:t>Austausch von Objekten über </a:t>
            </a:r>
            <a:r>
              <a:rPr lang="de-DE" dirty="0" err="1" smtClean="0">
                <a:solidFill>
                  <a:srgbClr val="009587"/>
                </a:solidFill>
              </a:rPr>
              <a:t>fetch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smtClean="0">
                <a:solidFill>
                  <a:srgbClr val="009587"/>
                </a:solidFill>
              </a:rPr>
              <a:t>push</a:t>
            </a:r>
            <a:endParaRPr lang="de-DE" dirty="0">
              <a:solidFill>
                <a:srgbClr val="009587"/>
              </a:solidFill>
            </a:endParaRPr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830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715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715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Fügt ein neues Remote-Repository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name</a:t>
            </a:r>
            <a:r>
              <a:rPr lang="de-DE" sz="1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mit der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url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hinzu</a:t>
            </a:r>
          </a:p>
          <a:p>
            <a:pPr marL="5715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–v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Remote-</a:t>
            </a:r>
            <a:r>
              <a:rPr lang="de-DE" sz="1900" dirty="0" err="1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Repositories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 an</a:t>
            </a:r>
          </a:p>
          <a:p>
            <a:pPr marL="0" indent="0" algn="ctr">
              <a:buNone/>
            </a:pP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-remote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Referenzen an, die es in einem Remote-Repository gibt</a:t>
            </a: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update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Aktualisiert Referenzen aus einem Remote-Repository (entspricht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git</a:t>
            </a:r>
            <a:r>
              <a:rPr lang="de-DE" sz="1900" dirty="0" smtClean="0">
                <a:solidFill>
                  <a:srgbClr val="009587"/>
                </a:solidFill>
                <a:cs typeface="Calibri"/>
              </a:rPr>
              <a:t>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fetch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)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Löscht das angegebene Remote-Repository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5857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Definiert, welche Referenzen ausgetauscht werden</a:t>
            </a:r>
          </a:p>
          <a:p>
            <a:pPr lvl="1"/>
            <a:r>
              <a:rPr lang="de-DE" sz="2000" dirty="0" smtClean="0"/>
              <a:t>Spezifiziert in Remote-Konfiguration oder auf der Kommandozeile</a:t>
            </a:r>
          </a:p>
          <a:p>
            <a:pPr lvl="1"/>
            <a:r>
              <a:rPr lang="de-DE" sz="2000" dirty="0" smtClean="0"/>
              <a:t>Mehrere </a:t>
            </a:r>
            <a:r>
              <a:rPr lang="de-DE" sz="2000" dirty="0" err="1" smtClean="0"/>
              <a:t>Ref-Specs</a:t>
            </a:r>
            <a:r>
              <a:rPr lang="de-DE" sz="2000" dirty="0" smtClean="0"/>
              <a:t> sind möglich</a:t>
            </a:r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743200"/>
            <a:ext cx="8267700" cy="135890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539552" y="4653136"/>
            <a:ext cx="2095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Source: </a:t>
            </a:r>
            <a:r>
              <a:rPr lang="de-DE" dirty="0" err="1" smtClean="0"/>
              <a:t>fetch</a:t>
            </a:r>
            <a:r>
              <a:rPr lang="de-DE" dirty="0" smtClean="0"/>
              <a:t> + push</a:t>
            </a:r>
          </a:p>
          <a:p>
            <a:r>
              <a:rPr lang="de-DE" dirty="0" err="1" smtClean="0"/>
              <a:t>Dest</a:t>
            </a:r>
            <a:r>
              <a:rPr lang="de-DE" dirty="0" smtClean="0"/>
              <a:t>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2531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35418" y="1041400"/>
            <a:ext cx="4892697" cy="508476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internas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smtClean="0"/>
              <a:t>Objekt-Datenbank, </a:t>
            </a:r>
            <a:r>
              <a:rPr lang="de-DE" dirty="0" err="1" smtClean="0"/>
              <a:t>Branches</a:t>
            </a:r>
            <a:r>
              <a:rPr lang="de-DE" dirty="0" smtClean="0"/>
              <a:t>, </a:t>
            </a:r>
            <a:r>
              <a:rPr lang="de-DE" dirty="0" err="1" smtClean="0"/>
              <a:t>Remotes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300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Branch</a:t>
            </a:r>
            <a:r>
              <a:rPr lang="de-DE" dirty="0" smtClean="0"/>
              <a:t>-Strategien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Einbinden von Projekten</a:t>
            </a:r>
          </a:p>
          <a:p>
            <a:pPr lvl="1">
              <a:lnSpc>
                <a:spcPct val="150000"/>
              </a:lnSpc>
            </a:pPr>
            <a:r>
              <a:rPr lang="de-DE" dirty="0" err="1" smtClean="0"/>
              <a:t>submodules</a:t>
            </a:r>
            <a:r>
              <a:rPr lang="de-DE" dirty="0" smtClean="0"/>
              <a:t> und </a:t>
            </a:r>
            <a:r>
              <a:rPr lang="de-DE" dirty="0" err="1" smtClean="0"/>
              <a:t>subtrees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APIs: Alternativen zur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Bash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und </a:t>
            </a:r>
            <a:r>
              <a:rPr lang="de-DE" dirty="0" err="1" smtClean="0"/>
              <a:t>Buildtools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err="1" smtClean="0"/>
              <a:t>maven</a:t>
            </a:r>
            <a:r>
              <a:rPr lang="de-DE" dirty="0" smtClean="0"/>
              <a:t> und </a:t>
            </a:r>
            <a:r>
              <a:rPr lang="de-DE" dirty="0" err="1" smtClean="0"/>
              <a:t>gradle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600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Fragen &amp; Diskussionen: jederzeit!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705788" y="1324975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45186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Lucida Grande"/>
              <a:buChar char="*"/>
            </a:pPr>
            <a:r>
              <a:rPr lang="de-DE" sz="2800" dirty="0" smtClean="0">
                <a:solidFill>
                  <a:srgbClr val="F7AA44"/>
                </a:solidFill>
              </a:rPr>
              <a:t>Platzhalter</a:t>
            </a:r>
            <a:r>
              <a:rPr lang="de-DE" sz="2800" dirty="0" smtClean="0"/>
              <a:t> für (</a:t>
            </a:r>
            <a:r>
              <a:rPr lang="de-DE" sz="2800" dirty="0" err="1" smtClean="0"/>
              <a:t>Branch</a:t>
            </a:r>
            <a:r>
              <a:rPr lang="de-DE" sz="2800" dirty="0" smtClean="0"/>
              <a:t>-)Namen</a:t>
            </a:r>
          </a:p>
          <a:p>
            <a:pPr lvl="1">
              <a:buFontTx/>
              <a:buChar char="•"/>
            </a:pPr>
            <a:r>
              <a:rPr lang="de-DE" sz="2400" dirty="0" smtClean="0"/>
              <a:t>Kann nicht für Substrings eingesetzt werden</a:t>
            </a:r>
          </a:p>
          <a:p>
            <a:pPr marL="0" indent="0">
              <a:buNone/>
            </a:pPr>
            <a:endParaRPr lang="de-DE" sz="2800" dirty="0" smtClean="0"/>
          </a:p>
          <a:p>
            <a:pPr marL="400050" lvl="1" indent="0">
              <a:buNone/>
            </a:pPr>
            <a:r>
              <a:rPr lang="de-DE" dirty="0" smtClean="0"/>
              <a:t>	</a:t>
            </a:r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743200"/>
            <a:ext cx="6451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09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</a:t>
            </a:r>
            <a:r>
              <a:rPr lang="de-DE" sz="2800" dirty="0" smtClean="0"/>
              <a:t>Aktualisieren auch dann, wenn </a:t>
            </a:r>
            <a:r>
              <a:rPr lang="de-DE" sz="2800" dirty="0"/>
              <a:t>kein fast-forward möglich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Push: Führt einen ‚</a:t>
            </a:r>
            <a:r>
              <a:rPr lang="de-DE" sz="2800" dirty="0" err="1"/>
              <a:t>force</a:t>
            </a:r>
            <a:r>
              <a:rPr lang="de-DE" sz="2800" dirty="0"/>
              <a:t>-push‘ durch </a:t>
            </a:r>
            <a:r>
              <a:rPr lang="de-DE" sz="2800" dirty="0" smtClean="0"/>
              <a:t>(</a:t>
            </a:r>
            <a:r>
              <a:rPr lang="de-DE" sz="2700" dirty="0" smtClean="0">
                <a:solidFill>
                  <a:srgbClr val="009587"/>
                </a:solidFill>
                <a:latin typeface="Courier New"/>
                <a:cs typeface="Courier New"/>
              </a:rPr>
              <a:t>push --f</a:t>
            </a:r>
            <a:r>
              <a:rPr lang="de-DE" sz="2800" dirty="0"/>
              <a:t>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743200"/>
            <a:ext cx="66040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5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latin typeface="Calibri"/>
                <a:cs typeface="Calibri"/>
              </a:rPr>
              <a:t>Verwendung in 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endParaRPr lang="de-DE" sz="2400" b="1" dirty="0" smtClean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endParaRPr lang="de-DE" sz="1800" b="1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[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remote "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"]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url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https:/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wjax2014_git.git</a:t>
            </a: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remotes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Nicht empfohlen, nur als Beispiel: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push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qa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endParaRPr lang="de-DE" sz="1800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REFSPEC-KONFIGURATION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241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2200" dirty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/pull/*/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head:remotes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pr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GitHub-Pullrequests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nach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pr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/Nummer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fetchen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Alle Tags </a:t>
            </a:r>
            <a:r>
              <a:rPr lang="de-DE" sz="1800" dirty="0" err="1" smtClean="0">
                <a:solidFill>
                  <a:srgbClr val="7F7F7F"/>
                </a:solidFill>
              </a:rPr>
              <a:t>fetchen</a:t>
            </a:r>
            <a:r>
              <a:rPr lang="de-DE" sz="1800" dirty="0" smtClean="0">
                <a:solidFill>
                  <a:srgbClr val="7F7F7F"/>
                </a:solidFill>
              </a:rPr>
              <a:t>, entspricht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fetch</a:t>
            </a:r>
            <a:r>
              <a:rPr lang="de-DE" sz="1800" dirty="0" smtClean="0">
                <a:solidFill>
                  <a:srgbClr val="009587"/>
                </a:solidFill>
              </a:rPr>
              <a:t> --tags</a:t>
            </a:r>
          </a:p>
          <a:p>
            <a:pPr marL="0" indent="0" algn="ctr">
              <a:buNone/>
            </a:pP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900" dirty="0" err="1" smtClean="0">
                <a:solidFill>
                  <a:srgbClr val="7F7F7F"/>
                </a:solidFill>
              </a:rPr>
              <a:t>Git</a:t>
            </a:r>
            <a:r>
              <a:rPr lang="de-DE" sz="1900" dirty="0" smtClean="0">
                <a:solidFill>
                  <a:srgbClr val="7F7F7F"/>
                </a:solidFill>
              </a:rPr>
              <a:t> Notes </a:t>
            </a:r>
            <a:r>
              <a:rPr lang="de-DE" sz="1900" dirty="0" err="1" smtClean="0">
                <a:solidFill>
                  <a:srgbClr val="7F7F7F"/>
                </a:solidFill>
              </a:rPr>
              <a:t>fetchen</a:t>
            </a:r>
            <a:endParaRPr lang="de-DE" sz="2400" dirty="0"/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HEAD:refs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for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/feature-1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Aktuellen </a:t>
            </a:r>
            <a:r>
              <a:rPr lang="de-DE" sz="1800" dirty="0" err="1">
                <a:solidFill>
                  <a:srgbClr val="7F7F7F"/>
                </a:solidFill>
              </a:rPr>
              <a:t>Branch</a:t>
            </a:r>
            <a:r>
              <a:rPr lang="de-DE" sz="1800" dirty="0">
                <a:solidFill>
                  <a:srgbClr val="7F7F7F"/>
                </a:solidFill>
              </a:rPr>
              <a:t> zum Review in Gerrit pushen</a:t>
            </a:r>
            <a:endParaRPr lang="de-DE" sz="1800" b="1" dirty="0">
              <a:solidFill>
                <a:srgbClr val="7F7F7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REFSPEC-BEISPIELE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5884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Holt Objekte aus allen konfigurierten Remote-</a:t>
            </a:r>
            <a:r>
              <a:rPr lang="de-DE" sz="2900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Repositories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. Ergebnis wird in 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/FETCH_HEAD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gespeichert</a:t>
            </a:r>
          </a:p>
          <a:p>
            <a:pPr marL="0" indent="0" algn="ctr">
              <a:buNone/>
            </a:pPr>
            <a:endParaRPr lang="de-DE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Holt Objekte aus dem Remote-Repository </a:t>
            </a:r>
            <a:r>
              <a:rPr lang="de-DE" sz="2900" dirty="0" err="1" smtClean="0">
                <a:solidFill>
                  <a:srgbClr val="7F7F7F"/>
                </a:solidFill>
              </a:rPr>
              <a:t>name</a:t>
            </a:r>
            <a:endParaRPr lang="de-DE" sz="29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Holt die auf die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Refspecs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passenden Objekte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–-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Löscht Tracking-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, zu denen es keine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mehr im Remote-Repository gibt.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Konfiguration global möglich: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--global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fetch.prune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true</a:t>
            </a:r>
            <a:endParaRPr lang="de-DE" sz="2900" dirty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--tags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Überträgt alle Tags aus dem Remote-Repository nach </a:t>
            </a:r>
            <a:r>
              <a:rPr lang="de-DE" sz="2900" dirty="0" err="1" smtClean="0">
                <a:solidFill>
                  <a:srgbClr val="7F7F7F"/>
                </a:solidFill>
              </a:rPr>
              <a:t>refs</a:t>
            </a:r>
            <a:r>
              <a:rPr lang="de-DE" sz="2900" dirty="0" smtClean="0">
                <a:solidFill>
                  <a:srgbClr val="7F7F7F"/>
                </a:solidFill>
              </a:rPr>
              <a:t>/tags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FETCH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580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>
                <a:solidFill>
                  <a:srgbClr val="F05033"/>
                </a:solidFill>
              </a:rPr>
              <a:t>Grafik Tracking </a:t>
            </a:r>
            <a:r>
              <a:rPr lang="de-DE" dirty="0" err="1" smtClean="0">
                <a:solidFill>
                  <a:srgbClr val="F05033"/>
                </a:solidFill>
              </a:rPr>
              <a:t>Branches</a:t>
            </a:r>
            <a:r>
              <a:rPr lang="de-DE" dirty="0" smtClean="0">
                <a:solidFill>
                  <a:srgbClr val="F05033"/>
                </a:solidFill>
              </a:rPr>
              <a:t>!!!!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branch</a:t>
            </a:r>
            <a:r>
              <a:rPr lang="de-DE" dirty="0" smtClean="0"/>
              <a:t> -</a:t>
            </a:r>
            <a:r>
              <a:rPr lang="de-DE" dirty="0" err="1" smtClean="0"/>
              <a:t>vv</a:t>
            </a:r>
            <a:r>
              <a:rPr lang="de-DE" dirty="0" smtClean="0"/>
              <a:t> </a:t>
            </a:r>
          </a:p>
          <a:p>
            <a:pPr marL="0" indent="0">
              <a:buNone/>
            </a:pPr>
            <a:r>
              <a:rPr lang="de-DE" dirty="0" smtClean="0"/>
              <a:t>Zeigt Verbindungen zu den Tracking-</a:t>
            </a:r>
            <a:r>
              <a:rPr lang="de-DE" dirty="0" err="1" smtClean="0"/>
              <a:t>Branches</a:t>
            </a:r>
            <a:r>
              <a:rPr lang="de-DE" dirty="0" smtClean="0"/>
              <a:t> an</a:t>
            </a:r>
          </a:p>
          <a:p>
            <a:pPr marL="0" indent="0">
              <a:buNone/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branch</a:t>
            </a:r>
            <a:r>
              <a:rPr lang="de-DE" dirty="0" smtClean="0"/>
              <a:t> -</a:t>
            </a:r>
            <a:r>
              <a:rPr lang="de-DE" dirty="0" err="1" smtClean="0"/>
              <a:t>va</a:t>
            </a:r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5433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8568" y="1041400"/>
            <a:ext cx="8592363" cy="5084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Default-Verhalten: Wenn es einen Tracking-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gleichen Namens gibt, wird dieser automatisch verbunden</a:t>
            </a:r>
            <a:r>
              <a:rPr lang="de-DE" sz="1800" dirty="0" smtClean="0">
                <a:solidFill>
                  <a:srgbClr val="7F7F7F"/>
                </a:solidFill>
              </a:rPr>
              <a:t> </a:t>
            </a:r>
          </a:p>
          <a:p>
            <a:pPr marL="0" indent="0" algn="ctr">
              <a:buNone/>
            </a:pPr>
            <a:endParaRPr lang="de-DE" sz="21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-b f4 --track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Lokalen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„f4“ erstellen und mit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 „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“ verbinden. </a:t>
            </a:r>
            <a:r>
              <a:rPr lang="de-DE" sz="1400" dirty="0" smtClean="0">
                <a:solidFill>
                  <a:srgbClr val="7F7F7F"/>
                </a:solidFill>
              </a:rPr>
              <a:t>Der Remote-</a:t>
            </a:r>
            <a:r>
              <a:rPr lang="de-DE" sz="1400" dirty="0" err="1" smtClean="0">
                <a:solidFill>
                  <a:srgbClr val="7F7F7F"/>
                </a:solidFill>
              </a:rPr>
              <a:t>Branch</a:t>
            </a:r>
            <a:r>
              <a:rPr lang="de-DE" sz="14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Aktiven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mit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Remote-Repository 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 verbinden. Der Remote-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22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Pusht den lokalen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auf den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„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features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/f4“ und speichert die Verbindung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 VERBINDEN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784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b="1" dirty="0" smtClean="0"/>
              <a:t>Objekte holen und neue </a:t>
            </a:r>
            <a:r>
              <a:rPr lang="de-DE" b="1" dirty="0" err="1" smtClean="0"/>
              <a:t>Commits</a:t>
            </a:r>
            <a:r>
              <a:rPr lang="de-DE" b="1" dirty="0" smtClean="0"/>
              <a:t> </a:t>
            </a:r>
            <a:r>
              <a:rPr lang="de-DE" b="1" dirty="0" err="1" smtClean="0"/>
              <a:t>mergen</a:t>
            </a:r>
            <a:endParaRPr lang="de-DE" b="1" dirty="0" smtClean="0"/>
          </a:p>
          <a:p>
            <a:endParaRPr lang="de-DE" sz="2800" dirty="0" smtClean="0"/>
          </a:p>
          <a:p>
            <a:endParaRPr lang="de-DE" sz="2800" dirty="0" smtClean="0"/>
          </a:p>
          <a:p>
            <a:pPr marL="0" indent="0" algn="ctr">
              <a:buNone/>
            </a:pPr>
            <a:r>
              <a:rPr lang="de-DE" dirty="0" smtClean="0">
                <a:latin typeface="Courier New"/>
                <a:cs typeface="Courier New"/>
              </a:rPr>
              <a:t>  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+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FETCH_HEAD</a:t>
            </a: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=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</a:t>
            </a:r>
          </a:p>
          <a:p>
            <a:pPr marL="0" indent="0">
              <a:buNone/>
            </a:pPr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802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Objekte in ein Remote-Repository übertragen</a:t>
            </a: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Wenn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remote.origin.push</a:t>
            </a:r>
            <a:r>
              <a:rPr lang="de-DE" sz="1400" dirty="0" smtClean="0">
                <a:latin typeface="Calibri"/>
                <a:cs typeface="Calibri"/>
              </a:rPr>
              <a:t> gesetzt ist, gemäß dieser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pushen (ggf. mehrere </a:t>
            </a:r>
            <a:r>
              <a:rPr lang="de-DE" sz="1400" dirty="0" err="1" smtClean="0">
                <a:latin typeface="Calibri"/>
                <a:cs typeface="Calibri"/>
              </a:rPr>
              <a:t>Branches</a:t>
            </a:r>
            <a:r>
              <a:rPr lang="de-DE" sz="1400" dirty="0" smtClean="0">
                <a:latin typeface="Calibri"/>
                <a:cs typeface="Calibri"/>
              </a:rPr>
              <a:t>!). Ansonsten Strategie verwenden, die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push.default</a:t>
            </a:r>
            <a:r>
              <a:rPr lang="de-DE" sz="14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400" dirty="0" smtClean="0">
                <a:latin typeface="Calibri"/>
                <a:cs typeface="Calibri"/>
              </a:rPr>
              <a:t>konfiguriert ist</a:t>
            </a:r>
            <a:endParaRPr lang="de-DE" sz="1400" dirty="0">
              <a:latin typeface="Calibri"/>
              <a:cs typeface="Calibri"/>
            </a:endParaRP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/>
              <a:t>Überträgt </a:t>
            </a:r>
            <a:r>
              <a:rPr lang="de-DE" sz="1400" dirty="0" err="1" smtClean="0"/>
              <a:t>Commits</a:t>
            </a:r>
            <a:r>
              <a:rPr lang="de-DE" sz="1400" dirty="0" smtClean="0"/>
              <a:t> vom lokalen </a:t>
            </a:r>
            <a:r>
              <a:rPr lang="de-DE" sz="1400" dirty="0" smtClean="0">
                <a:solidFill>
                  <a:srgbClr val="009587"/>
                </a:solidFill>
              </a:rPr>
              <a:t>master</a:t>
            </a:r>
            <a:r>
              <a:rPr lang="de-DE" sz="1400" dirty="0" smtClean="0"/>
              <a:t>-</a:t>
            </a:r>
            <a:r>
              <a:rPr lang="de-DE" sz="1400" dirty="0" err="1" smtClean="0"/>
              <a:t>Branch</a:t>
            </a:r>
            <a:r>
              <a:rPr lang="de-DE" sz="1400" dirty="0" smtClean="0"/>
              <a:t> auf einen </a:t>
            </a:r>
            <a:r>
              <a:rPr lang="de-DE" sz="1400" dirty="0" err="1" smtClean="0"/>
              <a:t>Branch</a:t>
            </a:r>
            <a:r>
              <a:rPr lang="de-DE" sz="1400" dirty="0" smtClean="0"/>
              <a:t> im Remote-Repository </a:t>
            </a:r>
            <a:r>
              <a:rPr lang="de-DE" sz="1400" dirty="0" err="1" smtClean="0">
                <a:solidFill>
                  <a:srgbClr val="009587"/>
                </a:solidFill>
              </a:rPr>
              <a:t>origin</a:t>
            </a:r>
            <a:r>
              <a:rPr lang="de-DE" sz="1400" dirty="0" smtClean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err="1"/>
              <a:t>Commits</a:t>
            </a:r>
            <a:r>
              <a:rPr lang="de-DE" sz="1400" dirty="0"/>
              <a:t> </a:t>
            </a:r>
            <a:r>
              <a:rPr lang="de-DE" sz="1400" dirty="0" smtClean="0"/>
              <a:t>von allen lokalen </a:t>
            </a:r>
            <a:r>
              <a:rPr lang="de-DE" sz="1400" dirty="0" err="1" smtClean="0"/>
              <a:t>Branches</a:t>
            </a:r>
            <a:r>
              <a:rPr lang="de-DE" sz="1400" dirty="0" smtClean="0"/>
              <a:t> in das Remote</a:t>
            </a:r>
            <a:r>
              <a:rPr lang="de-DE" sz="1400" dirty="0"/>
              <a:t>-Repository </a:t>
            </a:r>
            <a:r>
              <a:rPr lang="de-DE" sz="1400" dirty="0" err="1">
                <a:solidFill>
                  <a:srgbClr val="009587"/>
                </a:solidFill>
              </a:rPr>
              <a:t>origin</a:t>
            </a:r>
            <a:r>
              <a:rPr lang="de-DE" sz="1400" dirty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–f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>
                <a:cs typeface="Calibri"/>
              </a:rPr>
              <a:t>Überträgt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auch dann, wenn im Remote-Repository kein fast-forward möglich ist („</a:t>
            </a:r>
            <a:r>
              <a:rPr lang="de-DE" sz="1400" dirty="0" err="1">
                <a:cs typeface="Calibri"/>
              </a:rPr>
              <a:t>force</a:t>
            </a:r>
            <a:r>
              <a:rPr lang="de-DE" sz="1400" dirty="0">
                <a:cs typeface="Calibri"/>
              </a:rPr>
              <a:t> push“). Im Remote-Repository können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verloren gehen! In anderen Klonen kommt es zu </a:t>
            </a:r>
            <a:r>
              <a:rPr lang="de-DE" sz="1400" dirty="0" err="1">
                <a:cs typeface="Calibri"/>
              </a:rPr>
              <a:t>Merge</a:t>
            </a:r>
            <a:r>
              <a:rPr lang="de-DE" sz="1400" dirty="0">
                <a:cs typeface="Calibri"/>
              </a:rPr>
              <a:t>-Konflikten</a:t>
            </a:r>
            <a:r>
              <a:rPr lang="de-DE" sz="1400" dirty="0" smtClean="0">
                <a:cs typeface="Calibri"/>
              </a:rPr>
              <a:t>!</a:t>
            </a: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--tags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smtClean="0"/>
              <a:t>die Tags aus dem lokalen Repository in das Remote-Repository. </a:t>
            </a:r>
            <a:endParaRPr lang="de-DE" sz="1400" dirty="0"/>
          </a:p>
          <a:p>
            <a:pPr marL="400050" lvl="1" indent="0">
              <a:buNone/>
            </a:pPr>
            <a:endParaRPr lang="de-DE" sz="1100" dirty="0">
              <a:cs typeface="Calibri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Löscht den </a:t>
            </a:r>
            <a:r>
              <a:rPr lang="de-DE" sz="1400" dirty="0" err="1" smtClean="0">
                <a:latin typeface="Calibri"/>
                <a:cs typeface="Calibri"/>
              </a:rPr>
              <a:t>Branch</a:t>
            </a:r>
            <a:r>
              <a:rPr lang="de-DE" sz="1400" dirty="0" smtClean="0">
                <a:latin typeface="Calibri"/>
                <a:cs typeface="Calibri"/>
              </a:rPr>
              <a:t> „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 im Remote-Repository („Übertrage </a:t>
            </a:r>
            <a:r>
              <a:rPr lang="de-DE" sz="1400" i="1" dirty="0" smtClean="0">
                <a:latin typeface="Calibri"/>
                <a:cs typeface="Calibri"/>
              </a:rPr>
              <a:t>nichts</a:t>
            </a:r>
            <a:r>
              <a:rPr lang="de-DE" sz="1400" dirty="0" smtClean="0">
                <a:latin typeface="Calibri"/>
                <a:cs typeface="Calibri"/>
              </a:rPr>
              <a:t> nach 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“)</a:t>
            </a:r>
          </a:p>
          <a:p>
            <a:pPr marL="0" indent="0">
              <a:buNone/>
            </a:pPr>
            <a:endParaRPr lang="de-DE" sz="1400" dirty="0" smtClean="0"/>
          </a:p>
          <a:p>
            <a:pPr lvl="1"/>
            <a:endParaRPr lang="de-DE" sz="1200" dirty="0" smtClean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743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 smtClean="0"/>
              <a:t>Mögliche Werte:</a:t>
            </a:r>
          </a:p>
          <a:p>
            <a:r>
              <a:rPr lang="de-DE" sz="2400" b="1" dirty="0">
                <a:solidFill>
                  <a:srgbClr val="009587"/>
                </a:solidFill>
              </a:rPr>
              <a:t>s</a:t>
            </a:r>
            <a:r>
              <a:rPr lang="de-DE" sz="2400" b="1" dirty="0" smtClean="0">
                <a:solidFill>
                  <a:srgbClr val="009587"/>
                </a:solidFill>
              </a:rPr>
              <a:t>imple</a:t>
            </a:r>
            <a:r>
              <a:rPr lang="de-DE" sz="2400" dirty="0" smtClean="0"/>
              <a:t>: überträgt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, wenn sein Name mit dem des </a:t>
            </a:r>
            <a:r>
              <a:rPr lang="de-DE" sz="2400" dirty="0" err="1" smtClean="0"/>
              <a:t>Upstream-Branchs</a:t>
            </a:r>
            <a:r>
              <a:rPr lang="de-DE" sz="2400" dirty="0" smtClean="0"/>
              <a:t> übereinstimmt (</a:t>
            </a:r>
            <a:r>
              <a:rPr lang="de-DE" sz="2400" b="1" dirty="0" smtClean="0"/>
              <a:t>Default seit </a:t>
            </a:r>
            <a:r>
              <a:rPr lang="de-DE" sz="2400" b="1" dirty="0" err="1" smtClean="0"/>
              <a:t>Git</a:t>
            </a:r>
            <a:r>
              <a:rPr lang="de-DE" sz="2400" b="1" dirty="0" smtClean="0"/>
              <a:t> 2.0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m</a:t>
            </a:r>
            <a:r>
              <a:rPr lang="de-DE" sz="2400" b="1" dirty="0" err="1" smtClean="0">
                <a:solidFill>
                  <a:srgbClr val="009587"/>
                </a:solidFill>
              </a:rPr>
              <a:t>atching</a:t>
            </a:r>
            <a:r>
              <a:rPr lang="de-DE" sz="2400" dirty="0" smtClean="0"/>
              <a:t>: Überträgt </a:t>
            </a:r>
            <a:r>
              <a:rPr lang="de-DE" sz="2400" i="1" dirty="0" smtClean="0"/>
              <a:t>alle</a:t>
            </a:r>
            <a:r>
              <a:rPr lang="de-DE" sz="2400" dirty="0" smtClean="0"/>
              <a:t> lokalen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, zu denen es einen gleichnamigen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gibt (Default vor </a:t>
            </a:r>
            <a:r>
              <a:rPr lang="de-DE" sz="2400" dirty="0" err="1" smtClean="0"/>
              <a:t>Git</a:t>
            </a:r>
            <a:r>
              <a:rPr lang="de-DE" sz="2400" dirty="0" smtClean="0"/>
              <a:t> 2.0)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c</a:t>
            </a:r>
            <a:r>
              <a:rPr lang="de-DE" sz="2400" b="1" dirty="0" err="1" smtClean="0">
                <a:solidFill>
                  <a:srgbClr val="009587"/>
                </a:solidFill>
              </a:rPr>
              <a:t>urrent</a:t>
            </a:r>
            <a:r>
              <a:rPr lang="de-DE" sz="2400" dirty="0" smtClean="0"/>
              <a:t>: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überträgt den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in ein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mit gleichem Namen im Remote-Repository (unabhängig davon, ober der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existiert und unabhängig vom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u</a:t>
            </a:r>
            <a:r>
              <a:rPr lang="de-DE" sz="2400" b="1" dirty="0" err="1" smtClean="0">
                <a:solidFill>
                  <a:srgbClr val="009587"/>
                </a:solidFill>
              </a:rPr>
              <a:t>pstream</a:t>
            </a:r>
            <a:r>
              <a:rPr lang="de-DE" sz="2400" dirty="0" smtClean="0"/>
              <a:t>: Pusht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zum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. Nur im „zentralen“ Workflow sinnvoll.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n</a:t>
            </a:r>
            <a:r>
              <a:rPr lang="de-DE" sz="2400" b="1" dirty="0" err="1" smtClean="0">
                <a:solidFill>
                  <a:srgbClr val="009587"/>
                </a:solidFill>
              </a:rPr>
              <a:t>othing</a:t>
            </a:r>
            <a:r>
              <a:rPr lang="de-DE" sz="2400" dirty="0" smtClean="0"/>
              <a:t>: Kein Push. Kann verhindert werden, um „versehentliche“ </a:t>
            </a:r>
            <a:r>
              <a:rPr lang="de-DE" sz="2400" dirty="0" err="1" smtClean="0"/>
              <a:t>Pushes</a:t>
            </a:r>
            <a:r>
              <a:rPr lang="de-DE" sz="2400" dirty="0" smtClean="0"/>
              <a:t> zu verhindern</a:t>
            </a:r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PUSH.DEFAULT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3183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0600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208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400" dirty="0" smtClean="0"/>
              <a:t>Keine </a:t>
            </a:r>
            <a:r>
              <a:rPr lang="de-DE" sz="2400" dirty="0" err="1" smtClean="0"/>
              <a:t>refspec</a:t>
            </a:r>
            <a:r>
              <a:rPr lang="de-DE" sz="2400" dirty="0" smtClean="0"/>
              <a:t> in </a:t>
            </a:r>
            <a:r>
              <a:rPr lang="de-DE" sz="2400" dirty="0" smtClean="0">
                <a:solidFill>
                  <a:srgbClr val="009587"/>
                </a:solidFill>
              </a:rPr>
              <a:t>remote.*.push </a:t>
            </a:r>
            <a:r>
              <a:rPr lang="de-DE" sz="2400" dirty="0" smtClean="0"/>
              <a:t>konfigurieren</a:t>
            </a:r>
          </a:p>
          <a:p>
            <a:endParaRPr lang="de-DE" sz="2400" dirty="0" smtClean="0"/>
          </a:p>
          <a:p>
            <a:r>
              <a:rPr lang="de-DE" sz="2400" dirty="0" smtClean="0"/>
              <a:t>Lokaler </a:t>
            </a:r>
            <a:r>
              <a:rPr lang="de-DE" sz="2400" dirty="0" err="1"/>
              <a:t>Branchname</a:t>
            </a:r>
            <a:r>
              <a:rPr lang="de-DE" sz="2400" dirty="0"/>
              <a:t> sollte Remote-</a:t>
            </a:r>
            <a:r>
              <a:rPr lang="de-DE" sz="2400" dirty="0" err="1"/>
              <a:t>Branchnamen</a:t>
            </a:r>
            <a:r>
              <a:rPr lang="de-DE" sz="2400" dirty="0"/>
              <a:t> entsprechen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push.default</a:t>
            </a:r>
            <a:r>
              <a:rPr lang="de-DE" sz="2400" dirty="0" smtClean="0"/>
              <a:t> auf simple setzen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config</a:t>
            </a:r>
            <a:r>
              <a:rPr lang="de-DE" sz="2000" dirty="0" smtClean="0">
                <a:solidFill>
                  <a:srgbClr val="009587"/>
                </a:solidFill>
              </a:rPr>
              <a:t> --global </a:t>
            </a:r>
            <a:r>
              <a:rPr lang="de-DE" sz="2000" dirty="0" err="1" smtClean="0">
                <a:solidFill>
                  <a:srgbClr val="009587"/>
                </a:solidFill>
              </a:rPr>
              <a:t>push.default</a:t>
            </a:r>
            <a:r>
              <a:rPr lang="de-DE" sz="2000" dirty="0" smtClean="0">
                <a:solidFill>
                  <a:srgbClr val="009587"/>
                </a:solidFill>
              </a:rPr>
              <a:t> simple</a:t>
            </a:r>
          </a:p>
          <a:p>
            <a:endParaRPr lang="de-DE" sz="2400" dirty="0" smtClean="0"/>
          </a:p>
          <a:p>
            <a:r>
              <a:rPr lang="de-DE" sz="2400" dirty="0" smtClean="0"/>
              <a:t>Im Zweifelsfall beim Push genau angeben, was gepusht werden soll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push </a:t>
            </a:r>
            <a:r>
              <a:rPr lang="de-DE" sz="2000" dirty="0" err="1" smtClean="0">
                <a:solidFill>
                  <a:srgbClr val="009587"/>
                </a:solidFill>
              </a:rPr>
              <a:t>origin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src:dest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 EMPFEHLUNG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785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pull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</a:t>
            </a:r>
            <a:r>
              <a:rPr lang="de-DE" dirty="0" smtClean="0"/>
              <a:t>:-/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1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97265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33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Typische </a:t>
            </a:r>
            <a:r>
              <a:rPr lang="de-DE" dirty="0" err="1" smtClean="0"/>
              <a:t>Workflows</a:t>
            </a:r>
            <a:r>
              <a:rPr lang="de-DE" dirty="0" smtClean="0"/>
              <a:t> in der Entwicklung</a:t>
            </a:r>
            <a:endParaRPr lang="de-DE" dirty="0"/>
          </a:p>
        </p:txBody>
      </p:sp>
      <p:pic>
        <p:nvPicPr>
          <p:cNvPr id="6" name="Bild 5" descr="photosmart-nachlieferu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734" y="1179616"/>
            <a:ext cx="5674784" cy="467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28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gemeinsamen </a:t>
            </a:r>
            <a:r>
              <a:rPr lang="de-DE" dirty="0" err="1" smtClean="0"/>
              <a:t>Branch</a:t>
            </a:r>
            <a:r>
              <a:rPr lang="de-DE" dirty="0" smtClean="0"/>
              <a:t> (</a:t>
            </a:r>
            <a:r>
              <a:rPr lang="de-DE" dirty="0" err="1" smtClean="0"/>
              <a:t>Merge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9" name="abb-Branches-gemeinsam-ueberblic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884" y="1024402"/>
            <a:ext cx="4329748" cy="5017183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521"/>
          <p:cNvSpPr/>
          <p:nvPr/>
        </p:nvSpPr>
        <p:spPr>
          <a:xfrm>
            <a:off x="2088956" y="6108573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0"/>
            <a:ext cx="3990308" cy="5084763"/>
          </a:xfrm>
        </p:spPr>
        <p:txBody>
          <a:bodyPr>
            <a:normAutofit fontScale="62500" lnSpcReduction="20000"/>
          </a:bodyPr>
          <a:lstStyle/>
          <a:p>
            <a:r>
              <a:rPr lang="de-DE" dirty="0" smtClean="0">
                <a:cs typeface="Courier New"/>
              </a:rPr>
              <a:t>Alle Änderungen für alle </a:t>
            </a:r>
            <a:r>
              <a:rPr lang="de-DE" dirty="0" err="1" smtClean="0">
                <a:cs typeface="Courier New"/>
              </a:rPr>
              <a:t>Tasks</a:t>
            </a:r>
            <a:r>
              <a:rPr lang="de-DE" dirty="0" smtClean="0">
                <a:cs typeface="Courier New"/>
              </a:rPr>
              <a:t> werden auf dem „</a:t>
            </a:r>
            <a:r>
              <a:rPr lang="de-DE" dirty="0" err="1" smtClean="0">
                <a:cs typeface="Courier New"/>
              </a:rPr>
              <a:t>master“-Branch</a:t>
            </a:r>
            <a:r>
              <a:rPr lang="de-DE" dirty="0" smtClean="0">
                <a:cs typeface="Courier New"/>
              </a:rPr>
              <a:t> durchgeführt.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Orientiert sich stark an zentralen Versionsverwaltungen</a:t>
            </a:r>
          </a:p>
          <a:p>
            <a:r>
              <a:rPr lang="de-DE" dirty="0" smtClean="0">
                <a:cs typeface="Courier New"/>
              </a:rPr>
              <a:t>einfache Umsetzung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Historie mit vielen </a:t>
            </a:r>
            <a:r>
              <a:rPr lang="de-DE" dirty="0" err="1" smtClean="0">
                <a:cs typeface="Courier New"/>
              </a:rPr>
              <a:t>Merge-Commits</a:t>
            </a:r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keine strukturelle Zuordnung zu Features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In jeder </a:t>
            </a:r>
            <a:r>
              <a:rPr lang="de-DE" dirty="0" err="1" smtClean="0">
                <a:cs typeface="Courier New"/>
              </a:rPr>
              <a:t>Commit-Message</a:t>
            </a:r>
            <a:r>
              <a:rPr lang="de-DE" dirty="0" smtClean="0">
                <a:cs typeface="Courier New"/>
              </a:rPr>
              <a:t> kann die </a:t>
            </a:r>
            <a:r>
              <a:rPr lang="de-DE" dirty="0" err="1" smtClean="0">
                <a:cs typeface="Courier New"/>
              </a:rPr>
              <a:t>Task-Id</a:t>
            </a:r>
            <a:r>
              <a:rPr lang="de-DE" dirty="0" smtClean="0">
                <a:cs typeface="Courier New"/>
              </a:rPr>
              <a:t> (</a:t>
            </a:r>
            <a:r>
              <a:rPr lang="de-DE" dirty="0" err="1" smtClean="0">
                <a:cs typeface="Courier New"/>
              </a:rPr>
              <a:t>Jira</a:t>
            </a:r>
            <a:r>
              <a:rPr lang="de-DE" dirty="0" smtClean="0">
                <a:cs typeface="Courier New"/>
              </a:rPr>
              <a:t> etc) hinterlegt werden um die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zu unterscheiden und </a:t>
            </a:r>
            <a:r>
              <a:rPr lang="de-DE" dirty="0" err="1" smtClean="0">
                <a:cs typeface="Courier New"/>
              </a:rPr>
              <a:t>Release-Dokumentation</a:t>
            </a:r>
            <a:r>
              <a:rPr lang="de-DE" dirty="0" smtClean="0">
                <a:cs typeface="Courier New"/>
              </a:rPr>
              <a:t> zu erzeugen</a:t>
            </a:r>
          </a:p>
        </p:txBody>
      </p:sp>
    </p:spTree>
    <p:extLst>
      <p:ext uri="{BB962C8B-B14F-4D97-AF65-F5344CB8AC3E}">
        <p14:creationId xmlns:p14="http://schemas.microsoft.com/office/powerpoint/2010/main" val="261604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FEATURE-BRANCHES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23528" y="4272478"/>
            <a:ext cx="8401988" cy="2180858"/>
          </a:xfrm>
        </p:spPr>
        <p:txBody>
          <a:bodyPr>
            <a:normAutofit/>
          </a:bodyPr>
          <a:lstStyle/>
          <a:p>
            <a:r>
              <a:rPr lang="de-DE" sz="2000" dirty="0" smtClean="0">
                <a:cs typeface="Courier New"/>
              </a:rPr>
              <a:t>Jedes Feature wird auf einen eigenen 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entwickelt</a:t>
            </a:r>
          </a:p>
          <a:p>
            <a:r>
              <a:rPr lang="de-DE" sz="2000" dirty="0" smtClean="0">
                <a:cs typeface="Courier New"/>
              </a:rPr>
              <a:t>Bei allen 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auf dem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werden Fast-Forward-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unterdrückt (Eindeutige First-Parent-Historie erzeugen)</a:t>
            </a:r>
          </a:p>
          <a:p>
            <a:r>
              <a:rPr lang="de-DE" sz="2000" dirty="0" smtClean="0">
                <a:cs typeface="Courier New"/>
              </a:rPr>
              <a:t>Austausch zwischen Features findet immer über den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statt</a:t>
            </a:r>
          </a:p>
          <a:p>
            <a:r>
              <a:rPr lang="de-DE" sz="2000" dirty="0" smtClean="0">
                <a:cs typeface="Courier New"/>
              </a:rPr>
              <a:t>Komplexerer Ablauf</a:t>
            </a:r>
          </a:p>
          <a:p>
            <a:r>
              <a:rPr lang="de-DE" sz="2000" dirty="0" smtClean="0">
                <a:cs typeface="Courier New"/>
              </a:rPr>
              <a:t>Gute Nachvollziehbarkeit der Änderungen für ein Feature</a:t>
            </a:r>
          </a:p>
        </p:txBody>
      </p:sp>
      <p:grpSp>
        <p:nvGrpSpPr>
          <p:cNvPr id="8" name="Gruppierung 7"/>
          <p:cNvGrpSpPr/>
          <p:nvPr/>
        </p:nvGrpSpPr>
        <p:grpSpPr>
          <a:xfrm>
            <a:off x="1113705" y="958570"/>
            <a:ext cx="6916590" cy="3190510"/>
            <a:chOff x="967778" y="907668"/>
            <a:chExt cx="6916590" cy="3190510"/>
          </a:xfrm>
        </p:grpSpPr>
        <p:sp>
          <p:nvSpPr>
            <p:cNvPr id="10" name="Shape 521"/>
            <p:cNvSpPr/>
            <p:nvPr/>
          </p:nvSpPr>
          <p:spPr>
            <a:xfrm>
              <a:off x="5647796" y="3861048"/>
              <a:ext cx="2236572" cy="2371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>
              <a:normAutofit fontScale="70000" lnSpcReduction="20000"/>
            </a:bodyPr>
            <a:lstStyle>
              <a:lvl1pPr algn="l" defTabSz="566674">
                <a:buFont typeface="Gill Sans"/>
                <a:defRPr sz="1358">
                  <a:solidFill>
                    <a:srgbClr val="5E5E5E"/>
                  </a:solidFill>
                </a:defRPr>
              </a:lvl1pPr>
            </a:lstStyle>
            <a:p>
              <a:pPr lvl="0" algn="r">
                <a:defRPr sz="1800">
                  <a:solidFill>
                    <a:srgbClr val="000000"/>
                  </a:solidFill>
                </a:defRPr>
              </a:pPr>
              <a:r>
                <a:rPr sz="1358" dirty="0">
                  <a:solidFill>
                    <a:srgbClr val="5E5E5E"/>
                  </a:solidFill>
                </a:rPr>
                <a:t>* aus „Git - Grundlagen und Workflows“</a:t>
              </a:r>
            </a:p>
          </p:txBody>
        </p:sp>
        <p:pic>
          <p:nvPicPr>
            <p:cNvPr id="7" name="Bild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7778" y="907668"/>
              <a:ext cx="6916590" cy="2913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350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REBASING - ÜBERBLICK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2623460" y="5013176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5122332" y="1041400"/>
            <a:ext cx="3705783" cy="5084763"/>
          </a:xfrm>
        </p:spPr>
        <p:txBody>
          <a:bodyPr>
            <a:normAutofit/>
          </a:bodyPr>
          <a:lstStyle/>
          <a:p>
            <a:r>
              <a:rPr lang="de-DE" dirty="0" smtClean="0">
                <a:cs typeface="Courier New"/>
              </a:rPr>
              <a:t>Änderungen von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werden in neue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kopiert</a:t>
            </a:r>
          </a:p>
          <a:p>
            <a:r>
              <a:rPr lang="de-DE" dirty="0" smtClean="0">
                <a:cs typeface="Courier New"/>
              </a:rPr>
              <a:t>Der aktuelle </a:t>
            </a:r>
            <a:r>
              <a:rPr lang="de-DE" dirty="0" err="1" smtClean="0">
                <a:cs typeface="Courier New"/>
              </a:rPr>
              <a:t>Branch</a:t>
            </a:r>
            <a:r>
              <a:rPr lang="de-DE" dirty="0" smtClean="0">
                <a:cs typeface="Courier New"/>
              </a:rPr>
              <a:t> wird verschoben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747019" y="5272497"/>
            <a:ext cx="7822376" cy="97812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origin/master</a:t>
            </a:r>
            <a:endParaRPr lang="de-DE" sz="28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--rebase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endParaRPr lang="de-DE" sz="28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4" y="908720"/>
            <a:ext cx="4400132" cy="414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15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gemeinsamen </a:t>
            </a:r>
            <a:r>
              <a:rPr lang="de-DE" dirty="0" err="1" smtClean="0"/>
              <a:t>Branch</a:t>
            </a:r>
            <a:r>
              <a:rPr lang="de-DE" dirty="0" smtClean="0"/>
              <a:t> (</a:t>
            </a:r>
            <a:r>
              <a:rPr lang="de-DE" dirty="0" err="1" smtClean="0"/>
              <a:t>Rebase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9" name="abb-Branches-gemeinsam-ueberblic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78" y="1041401"/>
            <a:ext cx="3629606" cy="4000808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1"/>
            <a:ext cx="3542712" cy="4320296"/>
          </a:xfrm>
        </p:spPr>
        <p:txBody>
          <a:bodyPr>
            <a:normAutofit fontScale="85000" lnSpcReduction="20000"/>
          </a:bodyPr>
          <a:lstStyle/>
          <a:p>
            <a:r>
              <a:rPr lang="de-DE" dirty="0" smtClean="0">
                <a:solidFill>
                  <a:srgbClr val="FF0000"/>
                </a:solidFill>
                <a:cs typeface="Courier New"/>
              </a:rPr>
              <a:t>Bild ersetzen mit </a:t>
            </a:r>
            <a:r>
              <a:rPr lang="de-DE" dirty="0" err="1" smtClean="0">
                <a:solidFill>
                  <a:srgbClr val="FF0000"/>
                </a:solidFill>
                <a:cs typeface="Courier New"/>
              </a:rPr>
              <a:t>Rebase-Variante</a:t>
            </a:r>
            <a:endParaRPr lang="de-DE" dirty="0" smtClean="0">
              <a:solidFill>
                <a:srgbClr val="FF0000"/>
              </a:solidFill>
              <a:cs typeface="Courier New"/>
            </a:endParaRPr>
          </a:p>
          <a:p>
            <a:r>
              <a:rPr lang="de-DE" dirty="0" smtClean="0">
                <a:cs typeface="Courier New"/>
              </a:rPr>
              <a:t>Lineare Historie</a:t>
            </a:r>
          </a:p>
          <a:p>
            <a:r>
              <a:rPr lang="de-DE" dirty="0" err="1" smtClean="0">
                <a:cs typeface="Courier New"/>
              </a:rPr>
              <a:t>Commit-Reihenfolge</a:t>
            </a:r>
            <a:r>
              <a:rPr lang="de-DE" dirty="0" smtClean="0">
                <a:cs typeface="Courier New"/>
              </a:rPr>
              <a:t> entspricht nicht der zeitlichen Reihenfolge</a:t>
            </a:r>
          </a:p>
          <a:p>
            <a:r>
              <a:rPr lang="de-DE" dirty="0" err="1" smtClean="0">
                <a:cs typeface="Courier New"/>
              </a:rPr>
              <a:t>Rebase</a:t>
            </a:r>
            <a:r>
              <a:rPr lang="de-DE" dirty="0" smtClean="0">
                <a:cs typeface="Courier New"/>
              </a:rPr>
              <a:t> führt </a:t>
            </a:r>
            <a:r>
              <a:rPr lang="de-DE" dirty="0" err="1" smtClean="0">
                <a:cs typeface="Courier New"/>
              </a:rPr>
              <a:t>u.U</a:t>
            </a:r>
            <a:r>
              <a:rPr lang="de-DE" dirty="0" smtClean="0">
                <a:cs typeface="Courier New"/>
              </a:rPr>
              <a:t>. zu mehreren Konfliktbehandlungen, die dafür aber kleiner ausfallen</a:t>
            </a:r>
          </a:p>
          <a:p>
            <a:endParaRPr lang="de-DE" dirty="0" smtClean="0">
              <a:cs typeface="Courier New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509682" y="5092345"/>
            <a:ext cx="8318433" cy="1208416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pull.rebase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				#Immer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endParaRPr lang="de-DE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branch.master.rebase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	#Nur dieser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branch.autosetuprebase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	#Neue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Branches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3052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Bei Konflikten die Dateien editieren und zum Index hinzufügen. Anschließend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fortsetzen.</a:t>
            </a: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Oder das </a:t>
            </a:r>
            <a:r>
              <a:rPr lang="de-DE" sz="2400" dirty="0" err="1" smtClean="0">
                <a:cs typeface="Courier New"/>
              </a:rPr>
              <a:t>Commit</a:t>
            </a:r>
            <a:r>
              <a:rPr lang="de-DE" sz="2400" dirty="0" smtClean="0">
                <a:cs typeface="Courier New"/>
              </a:rPr>
              <a:t> überspringen.</a:t>
            </a: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Oder das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abbrechen.</a:t>
            </a:r>
          </a:p>
          <a:p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Rebase</a:t>
            </a:r>
            <a:r>
              <a:rPr lang="de-DE" dirty="0" smtClean="0"/>
              <a:t> durchführen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747019" y="1144131"/>
            <a:ext cx="7822376" cy="73291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origin/master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747019" y="2700865"/>
            <a:ext cx="7822376" cy="86360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add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foo.txt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--continue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747019" y="4080936"/>
            <a:ext cx="7822376" cy="73291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--skip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747019" y="5393245"/>
            <a:ext cx="7822376" cy="73291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--abort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88119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Noch mehr </a:t>
            </a:r>
            <a:r>
              <a:rPr lang="de-DE" dirty="0" err="1" smtClean="0"/>
              <a:t>Rebase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95536" y="1041401"/>
            <a:ext cx="8432580" cy="1667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onto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„Verschiebt“ die </a:t>
            </a:r>
            <a:r>
              <a:rPr lang="de-DE" sz="2400" dirty="0" err="1" smtClean="0">
                <a:cs typeface="Courier New"/>
              </a:rPr>
              <a:t>Commits</a:t>
            </a:r>
            <a:r>
              <a:rPr lang="de-DE" sz="2400" dirty="0" smtClean="0">
                <a:cs typeface="Courier New"/>
              </a:rPr>
              <a:t> eines </a:t>
            </a:r>
            <a:r>
              <a:rPr lang="de-DE" sz="2400" dirty="0" err="1" smtClean="0">
                <a:cs typeface="Courier New"/>
              </a:rPr>
              <a:t>Branches</a:t>
            </a:r>
            <a:endParaRPr lang="de-DE" sz="2400" dirty="0" smtClean="0">
              <a:cs typeface="Courier New"/>
            </a:endParaRPr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4" y="2996952"/>
            <a:ext cx="8495252" cy="266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95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Inhalt des Sticks auf Festplatte kopieren</a:t>
            </a:r>
          </a:p>
          <a:p>
            <a:r>
              <a:rPr lang="de-DE" dirty="0" smtClean="0"/>
              <a:t>Virtual Box installieren</a:t>
            </a:r>
          </a:p>
          <a:p>
            <a:r>
              <a:rPr lang="de-DE" dirty="0" smtClean="0"/>
              <a:t>Virtual Box starten</a:t>
            </a:r>
          </a:p>
          <a:p>
            <a:r>
              <a:rPr lang="de-DE" dirty="0" smtClean="0"/>
              <a:t>VM-Image (. . .) importieren</a:t>
            </a:r>
          </a:p>
          <a:p>
            <a:r>
              <a:rPr lang="de-DE" dirty="0" smtClean="0"/>
              <a:t>VM starten</a:t>
            </a:r>
          </a:p>
          <a:p>
            <a:endParaRPr lang="de-DE" dirty="0"/>
          </a:p>
          <a:p>
            <a:r>
              <a:rPr lang="de-DE" dirty="0" smtClean="0"/>
              <a:t>Anmelden: User/Passwort: </a:t>
            </a:r>
            <a:r>
              <a:rPr lang="de-DE" dirty="0" err="1" smtClean="0"/>
              <a:t>vagrant</a:t>
            </a:r>
            <a:r>
              <a:rPr lang="de-DE" dirty="0" smtClean="0"/>
              <a:t>/</a:t>
            </a:r>
            <a:r>
              <a:rPr lang="de-DE" dirty="0" err="1" smtClean="0"/>
              <a:t>vagrant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INSTALLATION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3446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/>
          <a:lstStyle/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r>
              <a:rPr lang="de-DE" dirty="0" err="1" smtClean="0">
                <a:cs typeface="Courier New"/>
              </a:rPr>
              <a:t>Cherry-Pick</a:t>
            </a:r>
            <a:r>
              <a:rPr lang="de-DE" dirty="0" smtClean="0">
                <a:cs typeface="Courier New"/>
              </a:rPr>
              <a:t> kopiert ein oder mehrere </a:t>
            </a:r>
            <a:r>
              <a:rPr lang="de-DE" dirty="0" err="1" smtClean="0">
                <a:cs typeface="Courier New"/>
              </a:rPr>
              <a:t>Commits</a:t>
            </a:r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Jedes </a:t>
            </a:r>
            <a:r>
              <a:rPr lang="de-DE" dirty="0" err="1" smtClean="0">
                <a:cs typeface="Courier New"/>
              </a:rPr>
              <a:t>Commit</a:t>
            </a:r>
            <a:r>
              <a:rPr lang="de-DE" dirty="0" smtClean="0">
                <a:cs typeface="Courier New"/>
              </a:rPr>
              <a:t> hat </a:t>
            </a:r>
            <a:r>
              <a:rPr lang="de-DE" dirty="0" err="1" smtClean="0">
                <a:cs typeface="Courier New"/>
              </a:rPr>
              <a:t>Author</a:t>
            </a:r>
            <a:r>
              <a:rPr lang="de-DE" dirty="0" smtClean="0">
                <a:cs typeface="Courier New"/>
              </a:rPr>
              <a:t> und </a:t>
            </a:r>
            <a:r>
              <a:rPr lang="de-DE" dirty="0" err="1" smtClean="0">
                <a:cs typeface="Courier New"/>
              </a:rPr>
              <a:t>Committer</a:t>
            </a:r>
            <a:r>
              <a:rPr lang="de-DE" dirty="0" smtClean="0">
                <a:cs typeface="Courier New"/>
              </a:rPr>
              <a:t> um bei </a:t>
            </a:r>
            <a:r>
              <a:rPr lang="de-DE" dirty="0" err="1" smtClean="0">
                <a:cs typeface="Courier New"/>
              </a:rPr>
              <a:t>Rebase</a:t>
            </a:r>
            <a:r>
              <a:rPr lang="de-DE" dirty="0" smtClean="0">
                <a:cs typeface="Courier New"/>
              </a:rPr>
              <a:t> und </a:t>
            </a:r>
            <a:r>
              <a:rPr lang="de-DE" dirty="0" err="1" smtClean="0">
                <a:cs typeface="Courier New"/>
              </a:rPr>
              <a:t>Cherry-Pick</a:t>
            </a:r>
            <a:r>
              <a:rPr lang="de-DE" dirty="0" smtClean="0">
                <a:cs typeface="Courier New"/>
              </a:rPr>
              <a:t> den originalen </a:t>
            </a:r>
            <a:r>
              <a:rPr lang="de-DE" dirty="0" err="1" smtClean="0">
                <a:cs typeface="Courier New"/>
              </a:rPr>
              <a:t>Author</a:t>
            </a:r>
            <a:r>
              <a:rPr lang="de-DE" dirty="0" smtClean="0">
                <a:cs typeface="Courier New"/>
              </a:rPr>
              <a:t> und den aktuellen </a:t>
            </a:r>
            <a:r>
              <a:rPr lang="de-DE" dirty="0" err="1" smtClean="0">
                <a:cs typeface="Courier New"/>
              </a:rPr>
              <a:t>Committer</a:t>
            </a:r>
            <a:r>
              <a:rPr lang="de-DE" dirty="0" smtClean="0">
                <a:cs typeface="Courier New"/>
              </a:rPr>
              <a:t> zu unterscheiden</a:t>
            </a:r>
            <a:endParaRPr lang="de-DE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Cherry-Pick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3" name="Abgerundetes Rechteck 12"/>
          <p:cNvSpPr/>
          <p:nvPr/>
        </p:nvSpPr>
        <p:spPr>
          <a:xfrm>
            <a:off x="596621" y="1178164"/>
            <a:ext cx="7822376" cy="726952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cherry-pick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a2e1278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613323" y="2941232"/>
            <a:ext cx="7822376" cy="59003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cherry-pick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HEAD..release1</a:t>
            </a:r>
          </a:p>
        </p:txBody>
      </p:sp>
    </p:spTree>
    <p:extLst>
      <p:ext uri="{BB962C8B-B14F-4D97-AF65-F5344CB8AC3E}">
        <p14:creationId xmlns:p14="http://schemas.microsoft.com/office/powerpoint/2010/main" val="2370459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Interaktives </a:t>
            </a:r>
            <a:r>
              <a:rPr lang="de-DE" dirty="0" err="1" smtClean="0"/>
              <a:t>Rebase</a:t>
            </a:r>
            <a:endParaRPr lang="de-DE" dirty="0"/>
          </a:p>
        </p:txBody>
      </p:sp>
      <p:sp>
        <p:nvSpPr>
          <p:cNvPr id="8" name="Abgerundetes Rechteck 7"/>
          <p:cNvSpPr/>
          <p:nvPr/>
        </p:nvSpPr>
        <p:spPr>
          <a:xfrm>
            <a:off x="596621" y="1077895"/>
            <a:ext cx="7822376" cy="59003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–i HEAD~4</a:t>
            </a:r>
          </a:p>
        </p:txBody>
      </p:sp>
      <p:pic>
        <p:nvPicPr>
          <p:cNvPr id="9" name="Bild 8" descr="Bildschirmfoto 2014-10-03 um 09.59.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282" y="1878013"/>
            <a:ext cx="6819746" cy="411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1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Pull-Requests</a:t>
            </a:r>
            <a:endParaRPr lang="de-DE" dirty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765475" y="1278662"/>
            <a:ext cx="7523028" cy="3089618"/>
            <a:chOff x="987689" y="3942469"/>
            <a:chExt cx="11101615" cy="4559301"/>
          </a:xfrm>
        </p:grpSpPr>
        <p:pic>
          <p:nvPicPr>
            <p:cNvPr id="6" name="topologien-trust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87689" y="4406827"/>
              <a:ext cx="5159111" cy="37592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abb-projekt-aufsetzen-pull-request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301783" y="3942469"/>
              <a:ext cx="5787521" cy="455930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493659"/>
          </a:xfrm>
        </p:spPr>
        <p:txBody>
          <a:bodyPr>
            <a:normAutofit fontScale="70000" lnSpcReduction="20000"/>
          </a:bodyPr>
          <a:lstStyle/>
          <a:p>
            <a:r>
              <a:rPr lang="de-DE" dirty="0" smtClean="0">
                <a:cs typeface="Courier New"/>
              </a:rPr>
              <a:t>Zugriff auf </a:t>
            </a:r>
            <a:r>
              <a:rPr lang="de-DE" dirty="0" err="1" smtClean="0">
                <a:cs typeface="Courier New"/>
              </a:rPr>
              <a:t>Repositories</a:t>
            </a:r>
            <a:r>
              <a:rPr lang="de-DE" dirty="0" smtClean="0">
                <a:cs typeface="Courier New"/>
              </a:rPr>
              <a:t> oder einzelne </a:t>
            </a:r>
            <a:r>
              <a:rPr lang="de-DE" dirty="0" err="1" smtClean="0">
                <a:cs typeface="Courier New"/>
              </a:rPr>
              <a:t>Branches</a:t>
            </a:r>
            <a:r>
              <a:rPr lang="de-DE" dirty="0" smtClean="0">
                <a:cs typeface="Courier New"/>
              </a:rPr>
              <a:t> ist reglementiert.</a:t>
            </a:r>
          </a:p>
          <a:p>
            <a:r>
              <a:rPr lang="de-DE" dirty="0" smtClean="0">
                <a:cs typeface="Courier New"/>
              </a:rPr>
              <a:t>Entwickler führt Änderungen in seinem </a:t>
            </a:r>
            <a:r>
              <a:rPr lang="de-DE" dirty="0" err="1" smtClean="0">
                <a:cs typeface="Courier New"/>
              </a:rPr>
              <a:t>Repository</a:t>
            </a:r>
            <a:r>
              <a:rPr lang="de-DE" dirty="0" smtClean="0">
                <a:cs typeface="Courier New"/>
              </a:rPr>
              <a:t> durch und informiert </a:t>
            </a:r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über den Wunsch zur Abgabe.</a:t>
            </a:r>
          </a:p>
          <a:p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holt sich die Änderungen (Pull) und führt diese zusammen.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13438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Pull-Requests</a:t>
            </a:r>
            <a:r>
              <a:rPr lang="de-DE" dirty="0" smtClean="0"/>
              <a:t> für </a:t>
            </a:r>
            <a:r>
              <a:rPr lang="de-DE" dirty="0" err="1" smtClean="0"/>
              <a:t>Review-Workflows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493659"/>
          </a:xfrm>
        </p:spPr>
        <p:txBody>
          <a:bodyPr>
            <a:normAutofit fontScale="85000" lnSpcReduction="20000"/>
          </a:bodyPr>
          <a:lstStyle/>
          <a:p>
            <a:r>
              <a:rPr lang="de-DE" dirty="0" err="1" smtClean="0">
                <a:cs typeface="Courier New"/>
              </a:rPr>
              <a:t>Pull-Requests</a:t>
            </a:r>
            <a:r>
              <a:rPr lang="de-DE" dirty="0" smtClean="0">
                <a:cs typeface="Courier New"/>
              </a:rPr>
              <a:t> können gut als </a:t>
            </a:r>
            <a:r>
              <a:rPr lang="de-DE" dirty="0" err="1" smtClean="0">
                <a:cs typeface="Courier New"/>
              </a:rPr>
              <a:t>Review-Werkzeug</a:t>
            </a:r>
            <a:r>
              <a:rPr lang="de-DE" dirty="0" smtClean="0">
                <a:cs typeface="Courier New"/>
              </a:rPr>
              <a:t> benutzt werden</a:t>
            </a:r>
          </a:p>
          <a:p>
            <a:r>
              <a:rPr lang="de-DE" dirty="0" err="1" smtClean="0">
                <a:cs typeface="Courier New"/>
              </a:rPr>
              <a:t>Continuous</a:t>
            </a:r>
            <a:r>
              <a:rPr lang="de-DE" dirty="0" smtClean="0">
                <a:cs typeface="Courier New"/>
              </a:rPr>
              <a:t> Integration Server (Jenkins, etc) unterstützen das Bauen von </a:t>
            </a:r>
            <a:r>
              <a:rPr lang="de-DE" dirty="0" err="1" smtClean="0">
                <a:cs typeface="Courier New"/>
              </a:rPr>
              <a:t>Pull-Requests</a:t>
            </a:r>
            <a:r>
              <a:rPr lang="de-DE" dirty="0" smtClean="0">
                <a:cs typeface="Courier New"/>
              </a:rPr>
              <a:t> </a:t>
            </a:r>
            <a:r>
              <a:rPr lang="de-DE" smtClean="0">
                <a:cs typeface="Courier New"/>
              </a:rPr>
              <a:t>(temporäres Merge</a:t>
            </a:r>
            <a:r>
              <a:rPr lang="de-DE" dirty="0" err="1" smtClean="0">
                <a:cs typeface="Courier New"/>
              </a:rPr>
              <a:t>-Commit</a:t>
            </a:r>
            <a:r>
              <a:rPr lang="de-DE" dirty="0" smtClean="0">
                <a:cs typeface="Courier New"/>
              </a:rPr>
              <a:t>)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pic>
        <p:nvPicPr>
          <p:cNvPr id="8" name="Bildschirmfoto 2014-06-23 um 17.3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1200" y="1133389"/>
            <a:ext cx="7291771" cy="328235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4792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111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de-DE" dirty="0">
                <a:solidFill>
                  <a:srgbClr val="438ECC"/>
                </a:solidFill>
              </a:rPr>
              <a:t>http://nvie.com/posts/a-successful-git-branching-model/</a:t>
            </a:r>
          </a:p>
          <a:p>
            <a:r>
              <a:rPr lang="de-DE" dirty="0" smtClean="0"/>
              <a:t>Etabliertes </a:t>
            </a:r>
            <a:r>
              <a:rPr lang="de-DE" dirty="0" err="1" smtClean="0"/>
              <a:t>Branch</a:t>
            </a:r>
            <a:r>
              <a:rPr lang="de-DE" dirty="0" smtClean="0"/>
              <a:t>-Modell für </a:t>
            </a:r>
            <a:r>
              <a:rPr lang="de-DE" dirty="0" err="1" smtClean="0"/>
              <a:t>Git</a:t>
            </a:r>
            <a:endParaRPr lang="de-DE" dirty="0" smtClean="0"/>
          </a:p>
          <a:p>
            <a:pPr marL="0" indent="0">
              <a:buNone/>
            </a:pPr>
            <a:endParaRPr lang="de-DE" b="1" dirty="0" smtClean="0"/>
          </a:p>
          <a:p>
            <a:pPr marL="0" indent="0">
              <a:buNone/>
            </a:pPr>
            <a:r>
              <a:rPr lang="de-DE" b="1" dirty="0" smtClean="0"/>
              <a:t>Historische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8000"/>
                </a:solidFill>
              </a:rPr>
              <a:t>m</a:t>
            </a:r>
            <a:r>
              <a:rPr lang="de-DE" dirty="0" err="1" smtClean="0">
                <a:solidFill>
                  <a:srgbClr val="008000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8000"/>
                </a:solidFill>
              </a:rPr>
              <a:t>develop</a:t>
            </a:r>
            <a:r>
              <a:rPr lang="de-DE" dirty="0" smtClean="0"/>
              <a:t>: für die Entwicklung</a:t>
            </a:r>
          </a:p>
          <a:p>
            <a:r>
              <a:rPr lang="de-DE" dirty="0" smtClean="0"/>
              <a:t>Entwicklung erfolgt auf </a:t>
            </a:r>
            <a:r>
              <a:rPr lang="de-DE" dirty="0" err="1" smtClean="0">
                <a:solidFill>
                  <a:srgbClr val="008000"/>
                </a:solidFill>
              </a:rPr>
              <a:t>feature</a:t>
            </a:r>
            <a:r>
              <a:rPr lang="de-DE" dirty="0" err="1" smtClean="0"/>
              <a:t>-Branches</a:t>
            </a:r>
            <a:endParaRPr lang="de-DE" dirty="0" smtClean="0"/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515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5" y="1124744"/>
            <a:ext cx="8512232" cy="486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57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smtClean="0"/>
              <a:t>Features starten vom </a:t>
            </a:r>
            <a:r>
              <a:rPr lang="de-DE" dirty="0" err="1" smtClean="0"/>
              <a:t>develop-Branch</a:t>
            </a:r>
            <a:endParaRPr lang="de-DE" dirty="0" smtClean="0"/>
          </a:p>
          <a:p>
            <a:r>
              <a:rPr lang="de-DE" dirty="0" err="1" smtClean="0"/>
              <a:t>Prefix</a:t>
            </a:r>
            <a:r>
              <a:rPr lang="de-DE" dirty="0" smtClean="0"/>
              <a:t>: </a:t>
            </a:r>
            <a:r>
              <a:rPr lang="de-DE" dirty="0" err="1" smtClean="0"/>
              <a:t>feature</a:t>
            </a:r>
            <a:r>
              <a:rPr lang="de-DE" dirty="0" smtClean="0"/>
              <a:t>/*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-b </a:t>
            </a:r>
            <a:r>
              <a:rPr lang="de-DE" sz="2200" dirty="0" err="1" smtClean="0">
                <a:latin typeface="Courier New"/>
                <a:cs typeface="Courier New"/>
              </a:rPr>
              <a:t>feature</a:t>
            </a:r>
            <a:r>
              <a:rPr lang="de-DE" sz="2200" dirty="0" smtClean="0"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latin typeface="Courier New"/>
                <a:cs typeface="Courier New"/>
              </a:rPr>
              <a:t>restApiErweitern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</a:t>
            </a:r>
            <a:r>
              <a:rPr lang="de-DE" sz="2200" dirty="0" smtClean="0">
                <a:latin typeface="Courier New"/>
                <a:cs typeface="Courier New"/>
              </a:rPr>
              <a:t> 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latin typeface="Courier New"/>
                <a:cs typeface="Courier New"/>
              </a:rPr>
              <a:t>feature</a:t>
            </a:r>
            <a:r>
              <a:rPr lang="de-DE" sz="2200" dirty="0">
                <a:latin typeface="Courier New"/>
                <a:cs typeface="Courier New"/>
              </a:rPr>
              <a:t>/</a:t>
            </a:r>
            <a:r>
              <a:rPr lang="de-DE" sz="2200" dirty="0" err="1">
                <a:latin typeface="Courier New"/>
                <a:cs typeface="Courier New"/>
              </a:rPr>
              <a:t>restApiErweitern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–d </a:t>
            </a:r>
            <a:r>
              <a:rPr lang="de-DE" sz="2200" dirty="0" err="1" smtClean="0">
                <a:latin typeface="Courier New"/>
                <a:cs typeface="Courier New"/>
              </a:rPr>
              <a:t>features</a:t>
            </a:r>
            <a:r>
              <a:rPr lang="de-DE" sz="2200" dirty="0">
                <a:latin typeface="Courier New"/>
                <a:cs typeface="Courier New"/>
              </a:rPr>
              <a:t>/</a:t>
            </a:r>
            <a:r>
              <a:rPr lang="de-DE" sz="2200" dirty="0" err="1">
                <a:latin typeface="Courier New"/>
                <a:cs typeface="Courier New"/>
              </a:rPr>
              <a:t>restApiErweitern</a:t>
            </a:r>
            <a:endParaRPr lang="de-DE" sz="3000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1 – FEATURE ENTWICKELN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991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Ein Release wird auf einem </a:t>
            </a:r>
            <a:r>
              <a:rPr lang="de-DE" dirty="0" err="1" smtClean="0">
                <a:solidFill>
                  <a:srgbClr val="009587"/>
                </a:solidFill>
              </a:rPr>
              <a:t>release</a:t>
            </a:r>
            <a:r>
              <a:rPr lang="de-DE" dirty="0" err="1" smtClean="0"/>
              <a:t>-Branch</a:t>
            </a:r>
            <a:r>
              <a:rPr lang="de-DE" dirty="0" smtClean="0"/>
              <a:t> stabilisiert</a:t>
            </a:r>
          </a:p>
          <a:p>
            <a:pPr lvl="1"/>
            <a:r>
              <a:rPr lang="de-DE" dirty="0" smtClean="0"/>
              <a:t>Bugs fixen</a:t>
            </a:r>
          </a:p>
          <a:p>
            <a:pPr lvl="1"/>
            <a:r>
              <a:rPr lang="de-DE" dirty="0" smtClean="0"/>
              <a:t>Dokumentation</a:t>
            </a:r>
          </a:p>
          <a:p>
            <a:pPr lvl="1"/>
            <a:r>
              <a:rPr lang="de-DE" dirty="0" err="1" smtClean="0"/>
              <a:t>Maven</a:t>
            </a:r>
            <a:r>
              <a:rPr lang="de-DE" dirty="0" smtClean="0"/>
              <a:t> POMs aktualisieren</a:t>
            </a:r>
          </a:p>
          <a:p>
            <a:r>
              <a:rPr lang="de-DE" dirty="0" smtClean="0"/>
              <a:t>Ab diesem Zeitpunkt findet auf </a:t>
            </a:r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/>
              <a:t>Branch</a:t>
            </a:r>
            <a:r>
              <a:rPr lang="de-DE" dirty="0" smtClean="0"/>
              <a:t> Entwicklung für </a:t>
            </a:r>
            <a:r>
              <a:rPr lang="de-DE" i="1" dirty="0" smtClean="0"/>
              <a:t>nächstes</a:t>
            </a:r>
            <a:r>
              <a:rPr lang="de-DE" dirty="0" smtClean="0"/>
              <a:t> Release statt</a:t>
            </a:r>
          </a:p>
          <a:p>
            <a:r>
              <a:rPr lang="de-DE" dirty="0" smtClean="0"/>
              <a:t>Release-</a:t>
            </a:r>
            <a:r>
              <a:rPr lang="de-DE" dirty="0" err="1" smtClean="0"/>
              <a:t>Branch</a:t>
            </a:r>
            <a:r>
              <a:rPr lang="de-DE" dirty="0" smtClean="0"/>
              <a:t> wird nach Abschluss auf </a:t>
            </a:r>
            <a:r>
              <a:rPr lang="de-DE" dirty="0" err="1" smtClean="0">
                <a:solidFill>
                  <a:srgbClr val="009587"/>
                </a:solidFill>
              </a:rPr>
              <a:t>master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/>
              <a:t>gemergt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2 – RELEASE ERZEUGEN (I)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0030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latin typeface="Courier New"/>
                <a:cs typeface="Courier New"/>
              </a:rPr>
              <a:t> –b </a:t>
            </a:r>
            <a:r>
              <a:rPr lang="de-DE" sz="2000" dirty="0" err="1" smtClean="0">
                <a:latin typeface="Courier New"/>
                <a:cs typeface="Courier New"/>
              </a:rPr>
              <a:t>release</a:t>
            </a:r>
            <a:r>
              <a:rPr lang="de-DE" sz="2000" dirty="0" smtClean="0">
                <a:latin typeface="Courier New"/>
                <a:cs typeface="Courier New"/>
              </a:rPr>
              <a:t>/v1.0 </a:t>
            </a:r>
            <a:r>
              <a:rPr lang="de-DE" sz="2000" dirty="0" err="1" smtClean="0">
                <a:latin typeface="Courier New"/>
                <a:cs typeface="Courier New"/>
              </a:rPr>
              <a:t>develop</a:t>
            </a: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 „stabilisieren“</a:t>
            </a: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 </a:t>
            </a:r>
            <a:r>
              <a:rPr lang="de-DE" sz="2000" dirty="0" err="1" smtClean="0">
                <a:latin typeface="Courier New"/>
                <a:cs typeface="Courier New"/>
              </a:rPr>
              <a:t>abschliessen</a:t>
            </a: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master</a:t>
            </a: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merge</a:t>
            </a:r>
            <a:r>
              <a:rPr lang="de-DE" sz="2000" dirty="0" smtClean="0">
                <a:latin typeface="Courier New"/>
                <a:cs typeface="Courier New"/>
              </a:rPr>
              <a:t> 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latin typeface="Courier New"/>
                <a:cs typeface="Courier New"/>
              </a:rPr>
              <a:t>release</a:t>
            </a:r>
            <a:r>
              <a:rPr lang="de-DE" sz="2000" dirty="0" smtClean="0"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tag [-s] –m „Release 1.0 fertiggestellt“ v1.0 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Änderungen in den </a:t>
            </a:r>
            <a:r>
              <a:rPr lang="de-DE" sz="2000" dirty="0" err="1" smtClean="0">
                <a:latin typeface="Courier New"/>
                <a:cs typeface="Courier New"/>
              </a:rPr>
              <a:t>develop-Branch</a:t>
            </a:r>
            <a:r>
              <a:rPr lang="de-DE" sz="2000" dirty="0" smtClean="0">
                <a:latin typeface="Courier New"/>
                <a:cs typeface="Courier New"/>
              </a:rPr>
              <a:t> integrieren</a:t>
            </a: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develop</a:t>
            </a: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merge</a:t>
            </a:r>
            <a:r>
              <a:rPr lang="de-DE" sz="2000" dirty="0" smtClean="0">
                <a:latin typeface="Courier New"/>
                <a:cs typeface="Courier New"/>
              </a:rPr>
              <a:t> 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latin typeface="Courier New"/>
                <a:cs typeface="Courier New"/>
              </a:rPr>
              <a:t>release</a:t>
            </a:r>
            <a:r>
              <a:rPr lang="de-DE" sz="2000" dirty="0" smtClean="0"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2 – RELEASE ERZEUGEN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9746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Terminal öffnen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VERWENDUNG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1107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</a:t>
            </a:r>
            <a:r>
              <a:rPr lang="de-DE" sz="2000" dirty="0" err="1" smtClean="0">
                <a:latin typeface="Courier New"/>
                <a:cs typeface="Courier New"/>
              </a:rPr>
              <a:t>Ggf</a:t>
            </a:r>
            <a:r>
              <a:rPr lang="de-DE" sz="2000" dirty="0"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Hotfix aktualisieren</a:t>
            </a: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hotfix</a:t>
            </a: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merge</a:t>
            </a:r>
            <a:r>
              <a:rPr lang="de-DE" sz="2000" dirty="0" smtClean="0">
                <a:latin typeface="Courier New"/>
                <a:cs typeface="Courier New"/>
              </a:rPr>
              <a:t> 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latin typeface="Courier New"/>
                <a:cs typeface="Courier New"/>
              </a:rPr>
              <a:t>release</a:t>
            </a:r>
            <a:r>
              <a:rPr lang="de-DE" sz="2000" dirty="0" smtClean="0"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</a:t>
            </a:r>
            <a:r>
              <a:rPr lang="de-DE" sz="2000" dirty="0" err="1" smtClean="0">
                <a:latin typeface="Courier New"/>
                <a:cs typeface="Courier New"/>
              </a:rPr>
              <a:t>release-Branch</a:t>
            </a:r>
            <a:r>
              <a:rPr lang="de-DE" sz="2000" dirty="0" smtClean="0">
                <a:latin typeface="Courier New"/>
                <a:cs typeface="Courier New"/>
              </a:rPr>
              <a:t> wird nicht mehr benötigt</a:t>
            </a: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–d </a:t>
            </a:r>
            <a:r>
              <a:rPr lang="de-DE" sz="2000" dirty="0" err="1" smtClean="0">
                <a:latin typeface="Courier New"/>
                <a:cs typeface="Courier New"/>
              </a:rPr>
              <a:t>release</a:t>
            </a:r>
            <a:r>
              <a:rPr lang="de-DE" sz="2000" dirty="0" smtClean="0"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2 – RELEASE ERZEUGEN (III)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12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 fontScale="77500" lnSpcReduction="20000"/>
          </a:bodyPr>
          <a:lstStyle/>
          <a:p>
            <a:r>
              <a:rPr lang="de-DE" dirty="0" smtClean="0"/>
              <a:t>Hot- oder </a:t>
            </a:r>
            <a:r>
              <a:rPr lang="de-DE" dirty="0" err="1" smtClean="0"/>
              <a:t>Bugfixes</a:t>
            </a:r>
            <a:r>
              <a:rPr lang="de-DE" dirty="0" smtClean="0"/>
              <a:t>: Reparaturen für aktuelles Release</a:t>
            </a:r>
          </a:p>
          <a:p>
            <a:r>
              <a:rPr lang="de-DE" dirty="0" err="1" smtClean="0"/>
              <a:t>Prefix</a:t>
            </a:r>
            <a:r>
              <a:rPr lang="de-DE" dirty="0" smtClean="0"/>
              <a:t>: </a:t>
            </a:r>
            <a:r>
              <a:rPr lang="de-DE" dirty="0" err="1" smtClean="0"/>
              <a:t>hotfix</a:t>
            </a:r>
            <a:r>
              <a:rPr lang="de-DE" dirty="0" smtClean="0"/>
              <a:t>/*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vom aktuellen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-b </a:t>
            </a:r>
            <a:r>
              <a:rPr lang="de-DE" sz="2200" dirty="0" err="1" smtClean="0">
                <a:latin typeface="Courier New"/>
                <a:cs typeface="Courier New"/>
              </a:rPr>
              <a:t>hotfix</a:t>
            </a:r>
            <a:r>
              <a:rPr lang="de-DE" sz="2200" dirty="0" smtClean="0"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latin typeface="Courier New"/>
                <a:cs typeface="Courier New"/>
              </a:rPr>
              <a:t>exceptionInRESTCall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zurück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</a:t>
            </a:r>
            <a:r>
              <a:rPr lang="de-DE" sz="2200" dirty="0" smtClean="0">
                <a:latin typeface="Courier New"/>
                <a:cs typeface="Courier New"/>
              </a:rPr>
              <a:t> 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latin typeface="Courier New"/>
                <a:cs typeface="Courier New"/>
              </a:rPr>
              <a:t>hotfix</a:t>
            </a:r>
            <a:r>
              <a:rPr lang="de-DE" sz="2200" dirty="0"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latin typeface="Courier New"/>
                <a:cs typeface="Courier New"/>
              </a:rPr>
              <a:t>exceptionInRESTCall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tag [-s] –m „Release v1.1“ v1.1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</a:t>
            </a:r>
            <a:r>
              <a:rPr lang="de-DE" sz="2200" dirty="0" smtClean="0">
                <a:latin typeface="Courier New"/>
                <a:cs typeface="Courier New"/>
              </a:rPr>
              <a:t> 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latin typeface="Courier New"/>
                <a:cs typeface="Courier New"/>
              </a:rPr>
              <a:t>hotfix</a:t>
            </a:r>
            <a:r>
              <a:rPr lang="de-DE" sz="2200" dirty="0" smtClean="0"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latin typeface="Courier New"/>
                <a:cs typeface="Courier New"/>
              </a:rPr>
              <a:t>exceptionInRESTCall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–</a:t>
            </a:r>
            <a:r>
              <a:rPr lang="de-DE" sz="2200" dirty="0">
                <a:latin typeface="Courier New"/>
                <a:cs typeface="Courier New"/>
              </a:rPr>
              <a:t>d </a:t>
            </a:r>
            <a:r>
              <a:rPr lang="de-DE" sz="2200" dirty="0" err="1">
                <a:latin typeface="Courier New"/>
                <a:cs typeface="Courier New"/>
              </a:rPr>
              <a:t>hotfix</a:t>
            </a:r>
            <a:r>
              <a:rPr lang="de-DE" sz="2200" dirty="0">
                <a:latin typeface="Courier New"/>
                <a:cs typeface="Courier New"/>
              </a:rPr>
              <a:t>/</a:t>
            </a:r>
            <a:r>
              <a:rPr lang="de-DE" sz="2200" dirty="0" err="1">
                <a:latin typeface="Courier New"/>
                <a:cs typeface="Courier New"/>
              </a:rPr>
              <a:t>exceptionInRESTCall</a:t>
            </a:r>
            <a:endParaRPr lang="de-DE" sz="2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3 – HOTFIX ERSTELLEN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4128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 fontScale="77500" lnSpcReduction="20000"/>
          </a:bodyPr>
          <a:lstStyle/>
          <a:p>
            <a:r>
              <a:rPr lang="de-DE" dirty="0" smtClean="0"/>
              <a:t>Hot- oder </a:t>
            </a:r>
            <a:r>
              <a:rPr lang="de-DE" dirty="0" err="1" smtClean="0"/>
              <a:t>Bugfixes</a:t>
            </a:r>
            <a:r>
              <a:rPr lang="de-DE" dirty="0" smtClean="0"/>
              <a:t>: Reparaturen für aktuelles Release</a:t>
            </a:r>
          </a:p>
          <a:p>
            <a:r>
              <a:rPr lang="de-DE" dirty="0" err="1" smtClean="0"/>
              <a:t>Prefix</a:t>
            </a:r>
            <a:r>
              <a:rPr lang="de-DE" dirty="0" smtClean="0"/>
              <a:t>: </a:t>
            </a:r>
            <a:r>
              <a:rPr lang="de-DE" dirty="0" err="1" smtClean="0"/>
              <a:t>hotfix</a:t>
            </a:r>
            <a:r>
              <a:rPr lang="de-DE" dirty="0" smtClean="0"/>
              <a:t>/*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vom aktuellen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-b </a:t>
            </a:r>
            <a:r>
              <a:rPr lang="de-DE" sz="2200" dirty="0" err="1" smtClean="0">
                <a:latin typeface="Courier New"/>
                <a:cs typeface="Courier New"/>
              </a:rPr>
              <a:t>hotfix</a:t>
            </a:r>
            <a:r>
              <a:rPr lang="de-DE" sz="2200" dirty="0" smtClean="0"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latin typeface="Courier New"/>
                <a:cs typeface="Courier New"/>
              </a:rPr>
              <a:t>exceptionInRESTCall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zurück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</a:t>
            </a:r>
            <a:r>
              <a:rPr lang="de-DE" sz="2200" dirty="0" smtClean="0">
                <a:latin typeface="Courier New"/>
                <a:cs typeface="Courier New"/>
              </a:rPr>
              <a:t> 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latin typeface="Courier New"/>
                <a:cs typeface="Courier New"/>
              </a:rPr>
              <a:t>hotfix</a:t>
            </a:r>
            <a:r>
              <a:rPr lang="de-DE" sz="2200" dirty="0"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latin typeface="Courier New"/>
                <a:cs typeface="Courier New"/>
              </a:rPr>
              <a:t>exceptionInRESTCall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tag [-s] –m „Release v1.1“ v1.1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</a:t>
            </a:r>
            <a:r>
              <a:rPr lang="de-DE" sz="2200" dirty="0" smtClean="0">
                <a:latin typeface="Courier New"/>
                <a:cs typeface="Courier New"/>
              </a:rPr>
              <a:t> 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latin typeface="Courier New"/>
                <a:cs typeface="Courier New"/>
              </a:rPr>
              <a:t>hotfix</a:t>
            </a:r>
            <a:r>
              <a:rPr lang="de-DE" sz="2200" dirty="0" smtClean="0"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latin typeface="Courier New"/>
                <a:cs typeface="Courier New"/>
              </a:rPr>
              <a:t>exceptionInRESTCall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–</a:t>
            </a:r>
            <a:r>
              <a:rPr lang="de-DE" sz="2200" dirty="0">
                <a:latin typeface="Courier New"/>
                <a:cs typeface="Courier New"/>
              </a:rPr>
              <a:t>d </a:t>
            </a:r>
            <a:r>
              <a:rPr lang="de-DE" sz="2200" dirty="0" err="1">
                <a:latin typeface="Courier New"/>
                <a:cs typeface="Courier New"/>
              </a:rPr>
              <a:t>hotfix</a:t>
            </a:r>
            <a:r>
              <a:rPr lang="de-DE" sz="2200" dirty="0">
                <a:latin typeface="Courier New"/>
                <a:cs typeface="Courier New"/>
              </a:rPr>
              <a:t>/</a:t>
            </a:r>
            <a:r>
              <a:rPr lang="de-DE" sz="2200" dirty="0" err="1">
                <a:latin typeface="Courier New"/>
                <a:cs typeface="Courier New"/>
              </a:rPr>
              <a:t>exceptionInRESTCall</a:t>
            </a:r>
            <a:endParaRPr lang="de-DE" sz="2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4 – SUPPORT FÜR ALTE VERSION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747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Release-Notes erzeugen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log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--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oneline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 --first-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parent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 HEAD^..HEAD^2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2388f93 Release 0.2 fertig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09120b4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inspectPerformance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a945780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upgradeSpringVersion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6120529 </a:t>
            </a: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Branch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release</a:t>
            </a:r>
            <a:r>
              <a:rPr lang="de-DE" sz="1400" dirty="0">
                <a:latin typeface="Courier New"/>
                <a:cs typeface="Courier New"/>
              </a:rPr>
              <a:t>/v0.1'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 smtClean="0">
                <a:latin typeface="Courier New"/>
                <a:cs typeface="Courier New"/>
              </a:rPr>
              <a:t>develop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endParaRPr lang="de-DE" sz="2400" dirty="0" smtClean="0"/>
          </a:p>
          <a:p>
            <a:r>
              <a:rPr lang="de-DE" sz="2400" dirty="0" smtClean="0"/>
              <a:t>An </a:t>
            </a:r>
            <a:r>
              <a:rPr lang="de-DE" sz="2400" dirty="0" smtClean="0"/>
              <a:t>welchen Features wird gearbeitet?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current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features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*</a:t>
            </a:r>
          </a:p>
          <a:p>
            <a:pPr marL="457200" lvl="1" indent="0">
              <a:buNone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-remote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/*</a:t>
            </a:r>
          </a:p>
          <a:p>
            <a:endParaRPr lang="de-DE" sz="2800" dirty="0" smtClean="0"/>
          </a:p>
          <a:p>
            <a:r>
              <a:rPr lang="de-DE" sz="2400" dirty="0" smtClean="0"/>
              <a:t>Zurücknehmen </a:t>
            </a:r>
            <a:r>
              <a:rPr lang="de-DE" sz="2400" dirty="0" smtClean="0"/>
              <a:t>von Änderungen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revert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&lt;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-Commit&gt;</a:t>
            </a:r>
            <a:endParaRPr lang="de-DE" sz="1600" b="1" dirty="0" smtClean="0">
              <a:solidFill>
                <a:srgbClr val="438ECC"/>
              </a:solidFill>
              <a:latin typeface="Courier New"/>
              <a:cs typeface="Courier New"/>
            </a:endParaRPr>
          </a:p>
          <a:p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4 – GOODIES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5762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 smtClean="0"/>
              <a:t>Hotfix-</a:t>
            </a:r>
            <a:r>
              <a:rPr lang="de-DE" dirty="0" err="1" smtClean="0"/>
              <a:t>Branch</a:t>
            </a:r>
            <a:endParaRPr lang="de-DE" dirty="0" smtClean="0"/>
          </a:p>
          <a:p>
            <a:pPr lvl="1"/>
            <a:r>
              <a:rPr lang="de-DE" dirty="0" smtClean="0"/>
              <a:t>Ein Hotfix-</a:t>
            </a:r>
            <a:r>
              <a:rPr lang="de-DE" dirty="0" err="1" smtClean="0"/>
              <a:t>Branch</a:t>
            </a:r>
            <a:r>
              <a:rPr lang="de-DE" dirty="0" smtClean="0"/>
              <a:t> ist ein Feature-</a:t>
            </a:r>
            <a:r>
              <a:rPr lang="de-DE" dirty="0" err="1" smtClean="0"/>
              <a:t>Branch</a:t>
            </a:r>
            <a:r>
              <a:rPr lang="de-DE" dirty="0" smtClean="0"/>
              <a:t> („</a:t>
            </a:r>
            <a:r>
              <a:rPr lang="de-DE" dirty="0" err="1" smtClean="0"/>
              <a:t>hotfix</a:t>
            </a:r>
            <a:r>
              <a:rPr lang="de-DE" dirty="0" smtClean="0"/>
              <a:t>/issue-666“)</a:t>
            </a:r>
          </a:p>
          <a:p>
            <a:r>
              <a:rPr lang="de-DE" dirty="0" smtClean="0"/>
              <a:t>Problem mit zurück </a:t>
            </a:r>
            <a:r>
              <a:rPr lang="de-DE" dirty="0" err="1" smtClean="0"/>
              <a:t>mergen</a:t>
            </a:r>
            <a:r>
              <a:rPr lang="de-DE" dirty="0" smtClean="0"/>
              <a:t>, während der Release-</a:t>
            </a:r>
            <a:r>
              <a:rPr lang="de-DE" dirty="0" err="1" smtClean="0"/>
              <a:t>Branch</a:t>
            </a:r>
            <a:r>
              <a:rPr lang="de-DE" dirty="0" smtClean="0"/>
              <a:t> aktiv ist:</a:t>
            </a:r>
          </a:p>
          <a:p>
            <a:pPr lvl="1"/>
            <a:r>
              <a:rPr lang="de-DE" dirty="0">
                <a:hlinkClick r:id="rId2"/>
              </a:rPr>
              <a:t>https://github.com/nvie/gitflow/issues/3#issuecomment-</a:t>
            </a:r>
            <a:r>
              <a:rPr lang="de-DE" dirty="0" smtClean="0">
                <a:hlinkClick r:id="rId2"/>
              </a:rPr>
              <a:t>170055</a:t>
            </a:r>
            <a:endParaRPr lang="de-DE" dirty="0" smtClean="0"/>
          </a:p>
          <a:p>
            <a:r>
              <a:rPr lang="de-DE" dirty="0" smtClean="0"/>
              <a:t>Multiple Hotfixes:</a:t>
            </a:r>
          </a:p>
          <a:p>
            <a:pPr lvl="1"/>
            <a:r>
              <a:rPr lang="de-DE" dirty="0">
                <a:hlinkClick r:id="rId3"/>
              </a:rPr>
              <a:t>http://robandlauren.com/2013/09/18/git-flow-managing-multiple-hotfixes</a:t>
            </a:r>
            <a:r>
              <a:rPr lang="de-DE" dirty="0" smtClean="0">
                <a:hlinkClick r:id="rId3"/>
              </a:rPr>
              <a:t>/</a:t>
            </a:r>
            <a:endParaRPr lang="de-DE" dirty="0" smtClean="0"/>
          </a:p>
          <a:p>
            <a:pPr lvl="1"/>
            <a:r>
              <a:rPr lang="de-DE" dirty="0">
                <a:hlinkClick r:id="rId4"/>
              </a:rPr>
              <a:t>https://github.com/petervanderdoes/</a:t>
            </a:r>
            <a:r>
              <a:rPr lang="de-DE" dirty="0" smtClean="0">
                <a:hlinkClick r:id="rId4"/>
              </a:rPr>
              <a:t>gitflow</a:t>
            </a:r>
            <a:endParaRPr lang="de-DE" dirty="0" smtClean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r>
              <a:rPr lang="de-DE" dirty="0" smtClean="0"/>
              <a:t>Support </a:t>
            </a:r>
            <a:r>
              <a:rPr lang="de-DE" dirty="0" err="1" smtClean="0"/>
              <a:t>Branches</a:t>
            </a:r>
            <a:r>
              <a:rPr lang="de-DE" dirty="0" smtClean="0"/>
              <a:t>:</a:t>
            </a:r>
          </a:p>
          <a:p>
            <a:pPr marL="457200" lvl="1" indent="0">
              <a:buNone/>
            </a:pPr>
            <a:r>
              <a:rPr lang="de-DE" dirty="0">
                <a:hlinkClick r:id="rId5"/>
              </a:rPr>
              <a:t>http://www.syntevo.com/smartgit/documentation/6/show?page=git-</a:t>
            </a:r>
            <a:r>
              <a:rPr lang="de-DE" dirty="0" smtClean="0">
                <a:hlinkClick r:id="rId5"/>
              </a:rPr>
              <a:t>flow</a:t>
            </a:r>
            <a:endParaRPr lang="de-DE" dirty="0" smtClean="0"/>
          </a:p>
          <a:p>
            <a:pPr marL="457200" lvl="1" indent="0">
              <a:buNone/>
            </a:pPr>
            <a:r>
              <a:rPr lang="de-DE" dirty="0">
                <a:hlinkClick r:id="rId6"/>
              </a:rPr>
              <a:t>https://groups.google.com/forum/#!topic/gitflow-users/</a:t>
            </a:r>
            <a:r>
              <a:rPr lang="de-DE" dirty="0" smtClean="0">
                <a:hlinkClick r:id="rId6"/>
              </a:rPr>
              <a:t>I9sErOSzYzE</a:t>
            </a:r>
            <a:endParaRPr lang="de-DE" dirty="0" smtClean="0"/>
          </a:p>
          <a:p>
            <a:pPr marL="457200" lvl="1" indent="0">
              <a:buNone/>
            </a:pPr>
            <a:endParaRPr lang="de-DE" dirty="0" smtClean="0"/>
          </a:p>
          <a:p>
            <a:pPr lvl="1"/>
            <a:endParaRPr lang="de-DE" dirty="0"/>
          </a:p>
          <a:p>
            <a:r>
              <a:rPr lang="de-DE" dirty="0" err="1" smtClean="0"/>
              <a:t>Scripte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nvie</a:t>
            </a:r>
            <a:r>
              <a:rPr lang="de-DE" dirty="0"/>
              <a:t>/</a:t>
            </a:r>
            <a:r>
              <a:rPr lang="de-DE" dirty="0" err="1"/>
              <a:t>gitflow</a:t>
            </a: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3 - HOTFIXES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1125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4472140" cy="5084763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Bash</a:t>
            </a:r>
            <a:r>
              <a:rPr lang="de-DE" sz="2400" dirty="0" smtClean="0"/>
              <a:t> </a:t>
            </a:r>
            <a:r>
              <a:rPr lang="de-DE" sz="2400" dirty="0" err="1" smtClean="0"/>
              <a:t>Scripte</a:t>
            </a:r>
            <a:r>
              <a:rPr lang="de-DE" sz="2400" dirty="0" smtClean="0"/>
              <a:t>:</a:t>
            </a:r>
          </a:p>
          <a:p>
            <a:pPr lvl="1"/>
            <a:r>
              <a:rPr lang="de-DE" sz="2000" dirty="0"/>
              <a:t>https://</a:t>
            </a:r>
            <a:r>
              <a:rPr lang="de-DE" sz="2000" dirty="0" err="1"/>
              <a:t>github.com</a:t>
            </a:r>
            <a:r>
              <a:rPr lang="de-DE" sz="2000" dirty="0"/>
              <a:t>/</a:t>
            </a:r>
            <a:r>
              <a:rPr lang="de-DE" sz="2000" dirty="0" err="1"/>
              <a:t>nvie</a:t>
            </a:r>
            <a:r>
              <a:rPr lang="de-DE" sz="2000" dirty="0"/>
              <a:t>/</a:t>
            </a:r>
            <a:r>
              <a:rPr lang="de-DE" sz="2000" dirty="0" err="1" smtClean="0"/>
              <a:t>gitflow</a:t>
            </a:r>
            <a:endParaRPr lang="de-DE" sz="2000" dirty="0" smtClean="0"/>
          </a:p>
          <a:p>
            <a:endParaRPr lang="de-DE" sz="2400" dirty="0" smtClean="0"/>
          </a:p>
          <a:p>
            <a:r>
              <a:rPr lang="de-DE" sz="2400" dirty="0" err="1" smtClean="0"/>
              <a:t>SmartGit</a:t>
            </a:r>
            <a:r>
              <a:rPr lang="de-DE" sz="2400" dirty="0" smtClean="0"/>
              <a:t>, </a:t>
            </a:r>
            <a:r>
              <a:rPr lang="de-DE" sz="2400" dirty="0" err="1" smtClean="0"/>
              <a:t>SourceTree</a:t>
            </a:r>
            <a:r>
              <a:rPr lang="de-DE" sz="2400" dirty="0" smtClean="0"/>
              <a:t>, IDEA 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Atlassian</a:t>
            </a:r>
            <a:endParaRPr lang="de-DE" sz="2400" dirty="0" smtClean="0"/>
          </a:p>
          <a:p>
            <a:pPr lvl="1"/>
            <a:r>
              <a:rPr lang="de-DE" sz="2000" dirty="0" err="1" smtClean="0"/>
              <a:t>Maven</a:t>
            </a:r>
            <a:endParaRPr lang="de-DE" sz="2000" dirty="0" smtClean="0"/>
          </a:p>
          <a:p>
            <a:pPr lvl="1"/>
            <a:r>
              <a:rPr lang="de-DE" sz="2000" dirty="0" err="1" smtClean="0"/>
              <a:t>JGit</a:t>
            </a:r>
            <a:endParaRPr lang="de-DE" sz="2000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BRANCHSTRATEGIE: GITFLOW - TOOLS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l="1935" t="1878" r="1671"/>
          <a:stretch/>
        </p:blipFill>
        <p:spPr>
          <a:xfrm>
            <a:off x="4979744" y="1041400"/>
            <a:ext cx="3782779" cy="3825661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130919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Hook</a:t>
            </a:r>
          </a:p>
          <a:p>
            <a:r>
              <a:rPr lang="de-DE" dirty="0" err="1" smtClean="0"/>
              <a:t>Git</a:t>
            </a:r>
            <a:r>
              <a:rPr lang="de-DE" dirty="0" smtClean="0"/>
              <a:t> log --</a:t>
            </a:r>
            <a:r>
              <a:rPr lang="de-DE" dirty="0" err="1" smtClean="0"/>
              <a:t>grep</a:t>
            </a:r>
            <a:r>
              <a:rPr lang="de-DE" dirty="0" smtClean="0"/>
              <a:t>=„</a:t>
            </a:r>
            <a:r>
              <a:rPr lang="de-DE" dirty="0" err="1" smtClean="0"/>
              <a:t>feature</a:t>
            </a:r>
            <a:r>
              <a:rPr lang="de-DE" dirty="0" smtClean="0"/>
              <a:t>/“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EXKURS: FEATURE-ID IN COMMIT MSG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679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de-DE" dirty="0" smtClean="0">
                <a:hlinkClick r:id="rId2"/>
              </a:rPr>
              <a:t>Forking Workflow, Triangular Workflow, Integration Manager Workflow</a:t>
            </a:r>
            <a:endParaRPr lang="de-DE" dirty="0">
              <a:hlinkClick r:id="rId2"/>
            </a:endParaRPr>
          </a:p>
          <a:p>
            <a:endParaRPr lang="de-DE" dirty="0" smtClean="0">
              <a:hlinkClick r:id="rId2"/>
            </a:endParaRPr>
          </a:p>
          <a:p>
            <a:endParaRPr lang="de-DE" dirty="0" smtClean="0">
              <a:hlinkClick r:id="rId2"/>
            </a:endParaRPr>
          </a:p>
          <a:p>
            <a:r>
              <a:rPr lang="de-DE" dirty="0">
                <a:hlinkClick r:id="rId2"/>
              </a:rPr>
              <a:t>http://git-scm.com/book/en/Distributed-Git-Distributed-Workflows#Integration-Manager-Workflow</a:t>
            </a:r>
            <a:endParaRPr lang="de-DE" dirty="0" smtClean="0">
              <a:hlinkClick r:id="rId2"/>
            </a:endParaRPr>
          </a:p>
          <a:p>
            <a:r>
              <a:rPr lang="de-DE" dirty="0" smtClean="0">
                <a:hlinkClick r:id="rId2"/>
              </a:rPr>
              <a:t>https</a:t>
            </a:r>
            <a:r>
              <a:rPr lang="de-DE" dirty="0">
                <a:hlinkClick r:id="rId2"/>
              </a:rPr>
              <a:t>://www.sociomantic.com/blog/2014/05/git-triangular-workflow/#.</a:t>
            </a:r>
            <a:r>
              <a:rPr lang="de-DE" dirty="0" smtClean="0">
                <a:hlinkClick r:id="rId2"/>
              </a:rPr>
              <a:t>VCEg7yt_v0A</a:t>
            </a:r>
            <a:endParaRPr lang="de-DE" dirty="0" smtClean="0"/>
          </a:p>
          <a:p>
            <a:r>
              <a:rPr lang="de-DE" dirty="0">
                <a:hlinkClick r:id="rId3"/>
              </a:rPr>
              <a:t>https://github.com/sociomantic/git-</a:t>
            </a:r>
            <a:r>
              <a:rPr lang="de-DE" dirty="0" smtClean="0">
                <a:hlinkClick r:id="rId3"/>
              </a:rPr>
              <a:t>hub</a:t>
            </a:r>
            <a:endParaRPr lang="de-DE" dirty="0" smtClean="0"/>
          </a:p>
          <a:p>
            <a:r>
              <a:rPr lang="de-DE" dirty="0">
                <a:hlinkClick r:id="rId4"/>
              </a:rPr>
              <a:t>https://www.atlassian.com/de/git/workflows#!workflow-</a:t>
            </a:r>
            <a:r>
              <a:rPr lang="de-DE" dirty="0" smtClean="0">
                <a:hlinkClick r:id="rId4"/>
              </a:rPr>
              <a:t>forking</a:t>
            </a:r>
            <a:endParaRPr lang="de-DE" dirty="0" smtClean="0"/>
          </a:p>
          <a:p>
            <a:r>
              <a:rPr lang="de-DE" dirty="0" smtClean="0"/>
              <a:t>Vorteil: nur „echte“ Projekt-Mitglieder haben direkten Zugriff auf das </a:t>
            </a:r>
            <a:r>
              <a:rPr lang="de-DE" dirty="0" err="1" smtClean="0"/>
              <a:t>Repo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Workflow für </a:t>
            </a:r>
            <a:r>
              <a:rPr lang="de-DE" dirty="0" err="1" smtClean="0"/>
              <a:t>Contributor</a:t>
            </a:r>
            <a:endParaRPr lang="de-DE" dirty="0" smtClean="0"/>
          </a:p>
          <a:p>
            <a:pPr lvl="1"/>
            <a:r>
              <a:rPr lang="de-DE" dirty="0" smtClean="0"/>
              <a:t>„Privaten“ Klon erzeugen (</a:t>
            </a:r>
            <a:r>
              <a:rPr lang="de-DE" dirty="0" err="1" smtClean="0"/>
              <a:t>origin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Änderungen auf einem Topic-</a:t>
            </a:r>
            <a:r>
              <a:rPr lang="de-DE" dirty="0" err="1" smtClean="0"/>
              <a:t>Branch</a:t>
            </a:r>
            <a:r>
              <a:rPr lang="de-DE" dirty="0" smtClean="0"/>
              <a:t> machen</a:t>
            </a:r>
          </a:p>
          <a:p>
            <a:pPr lvl="1"/>
            <a:r>
              <a:rPr lang="de-DE" dirty="0" smtClean="0"/>
              <a:t>Änderungen ins private </a:t>
            </a:r>
            <a:r>
              <a:rPr lang="de-DE" dirty="0" err="1" smtClean="0"/>
              <a:t>Repo</a:t>
            </a:r>
            <a:r>
              <a:rPr lang="de-DE" dirty="0" smtClean="0"/>
              <a:t> auf </a:t>
            </a:r>
            <a:r>
              <a:rPr lang="de-DE" dirty="0" err="1" smtClean="0"/>
              <a:t>GitHub</a:t>
            </a:r>
            <a:r>
              <a:rPr lang="de-DE" dirty="0" smtClean="0"/>
              <a:t> pushen</a:t>
            </a:r>
          </a:p>
          <a:p>
            <a:pPr lvl="1"/>
            <a:r>
              <a:rPr lang="de-DE" dirty="0" err="1" smtClean="0"/>
              <a:t>Pullrequest</a:t>
            </a:r>
            <a:r>
              <a:rPr lang="de-DE" dirty="0" smtClean="0"/>
              <a:t> in „ursprüngliches“ </a:t>
            </a:r>
            <a:r>
              <a:rPr lang="de-DE" dirty="0" err="1" smtClean="0"/>
              <a:t>Repo</a:t>
            </a:r>
            <a:r>
              <a:rPr lang="de-DE" dirty="0" smtClean="0"/>
              <a:t> (</a:t>
            </a:r>
            <a:r>
              <a:rPr lang="de-DE" dirty="0" err="1" smtClean="0"/>
              <a:t>upstream</a:t>
            </a:r>
            <a:r>
              <a:rPr lang="de-DE" dirty="0" smtClean="0"/>
              <a:t>) </a:t>
            </a:r>
            <a:r>
              <a:rPr lang="de-DE" dirty="0" err="1" smtClean="0"/>
              <a:t>erzuegen</a:t>
            </a:r>
            <a:endParaRPr lang="de-DE" dirty="0" smtClean="0"/>
          </a:p>
          <a:p>
            <a:pPr lvl="1"/>
            <a:r>
              <a:rPr lang="de-DE" dirty="0"/>
              <a:t>Manueller Abgleich zwischen den </a:t>
            </a:r>
            <a:r>
              <a:rPr lang="de-DE" dirty="0" err="1" smtClean="0"/>
              <a:t>Repos</a:t>
            </a:r>
            <a:endParaRPr lang="de-DE" dirty="0" smtClean="0"/>
          </a:p>
          <a:p>
            <a:pPr lvl="2"/>
            <a:r>
              <a:rPr lang="de-DE" dirty="0" err="1" smtClean="0"/>
              <a:t>Git</a:t>
            </a:r>
            <a:r>
              <a:rPr lang="de-DE" dirty="0" smtClean="0"/>
              <a:t> pull </a:t>
            </a:r>
            <a:r>
              <a:rPr lang="de-DE" dirty="0" err="1" smtClean="0"/>
              <a:t>origin</a:t>
            </a:r>
            <a:endParaRPr lang="de-DE" dirty="0" smtClean="0"/>
          </a:p>
          <a:p>
            <a:pPr lvl="2"/>
            <a:r>
              <a:rPr lang="de-DE" dirty="0" err="1" smtClean="0"/>
              <a:t>Ggf</a:t>
            </a:r>
            <a:r>
              <a:rPr lang="de-DE" dirty="0" smtClean="0"/>
              <a:t>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merge</a:t>
            </a:r>
            <a:r>
              <a:rPr lang="de-DE" dirty="0" smtClean="0"/>
              <a:t> </a:t>
            </a:r>
            <a:r>
              <a:rPr lang="de-DE" dirty="0" err="1" smtClean="0"/>
              <a:t>master</a:t>
            </a:r>
            <a:endParaRPr lang="de-DE" dirty="0"/>
          </a:p>
          <a:p>
            <a:pPr marL="457200" lvl="1" indent="0">
              <a:buNone/>
            </a:pPr>
            <a:endParaRPr lang="de-DE" dirty="0" smtClean="0"/>
          </a:p>
          <a:p>
            <a:r>
              <a:rPr lang="de-DE" dirty="0" smtClean="0"/>
              <a:t>Workflow für </a:t>
            </a:r>
            <a:r>
              <a:rPr lang="de-DE" dirty="0" err="1" smtClean="0"/>
              <a:t>Maintainer</a:t>
            </a:r>
            <a:endParaRPr lang="de-DE" dirty="0" smtClean="0"/>
          </a:p>
          <a:p>
            <a:pPr lvl="1"/>
            <a:r>
              <a:rPr lang="de-DE" dirty="0" err="1" smtClean="0"/>
              <a:t>Pullrequest</a:t>
            </a:r>
            <a:r>
              <a:rPr lang="de-DE" dirty="0" smtClean="0"/>
              <a:t> </a:t>
            </a:r>
            <a:r>
              <a:rPr lang="de-DE" dirty="0" err="1" smtClean="0"/>
              <a:t>review</a:t>
            </a:r>
            <a:endParaRPr lang="de-DE" dirty="0"/>
          </a:p>
          <a:p>
            <a:pPr lvl="1"/>
            <a:r>
              <a:rPr lang="de-DE" dirty="0" smtClean="0"/>
              <a:t>Lokales Review (</a:t>
            </a:r>
            <a:r>
              <a:rPr lang="de-DE" dirty="0" err="1" smtClean="0"/>
              <a:t>fetch</a:t>
            </a:r>
            <a:r>
              <a:rPr lang="de-DE" dirty="0" smtClean="0"/>
              <a:t> des </a:t>
            </a:r>
            <a:r>
              <a:rPr lang="de-DE" dirty="0" err="1" smtClean="0"/>
              <a:t>Branches</a:t>
            </a:r>
            <a:r>
              <a:rPr lang="de-DE" dirty="0" smtClean="0"/>
              <a:t> aus dem </a:t>
            </a:r>
            <a:r>
              <a:rPr lang="de-DE" dirty="0" err="1" smtClean="0"/>
              <a:t>mantainer</a:t>
            </a:r>
            <a:r>
              <a:rPr lang="de-DE" dirty="0" smtClean="0"/>
              <a:t> </a:t>
            </a:r>
            <a:r>
              <a:rPr lang="de-DE" dirty="0" err="1" smtClean="0"/>
              <a:t>repo</a:t>
            </a:r>
            <a:r>
              <a:rPr lang="de-DE" dirty="0" smtClean="0"/>
              <a:t>)</a:t>
            </a:r>
          </a:p>
          <a:p>
            <a:pPr lvl="2"/>
            <a:r>
              <a:rPr lang="de-DE" dirty="0" smtClean="0"/>
              <a:t>Zwingend notwendig bei </a:t>
            </a:r>
            <a:r>
              <a:rPr lang="de-DE" dirty="0" err="1" smtClean="0"/>
              <a:t>Merge</a:t>
            </a:r>
            <a:r>
              <a:rPr lang="de-DE" dirty="0" smtClean="0"/>
              <a:t>-Konflikten</a:t>
            </a:r>
          </a:p>
          <a:p>
            <a:pPr lvl="1"/>
            <a:r>
              <a:rPr lang="de-DE" dirty="0" smtClean="0"/>
              <a:t>Guidelines für </a:t>
            </a:r>
            <a:r>
              <a:rPr lang="de-DE" dirty="0" err="1" smtClean="0"/>
              <a:t>Pullrequests</a:t>
            </a:r>
            <a:r>
              <a:rPr lang="de-DE" dirty="0" smtClean="0"/>
              <a:t>: ggf. </a:t>
            </a:r>
            <a:r>
              <a:rPr lang="de-DE" dirty="0" err="1" smtClean="0"/>
              <a:t>rebase</a:t>
            </a:r>
            <a:r>
              <a:rPr lang="de-DE" dirty="0" smtClean="0"/>
              <a:t>/</a:t>
            </a:r>
            <a:r>
              <a:rPr lang="de-DE" dirty="0" err="1" smtClean="0"/>
              <a:t>squash</a:t>
            </a:r>
            <a:r>
              <a:rPr lang="de-DE" dirty="0" smtClean="0"/>
              <a:t>, push –f erforderlich</a:t>
            </a:r>
          </a:p>
          <a:p>
            <a:r>
              <a:rPr lang="de-DE" dirty="0" smtClean="0"/>
              <a:t>Beispiel und guter Guide </a:t>
            </a:r>
            <a:r>
              <a:rPr lang="de-DE" dirty="0" err="1" smtClean="0"/>
              <a:t>bndtools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bndtools</a:t>
            </a:r>
            <a:r>
              <a:rPr lang="de-DE" dirty="0"/>
              <a:t>/</a:t>
            </a:r>
            <a:r>
              <a:rPr lang="de-DE" dirty="0" err="1"/>
              <a:t>bndtools</a:t>
            </a:r>
            <a:r>
              <a:rPr lang="de-DE" dirty="0"/>
              <a:t>/</a:t>
            </a:r>
            <a:r>
              <a:rPr lang="de-DE" dirty="0" err="1"/>
              <a:t>blob</a:t>
            </a:r>
            <a:r>
              <a:rPr lang="de-DE" dirty="0"/>
              <a:t>/</a:t>
            </a:r>
            <a:r>
              <a:rPr lang="de-DE" dirty="0" err="1"/>
              <a:t>master</a:t>
            </a:r>
            <a:r>
              <a:rPr lang="de-DE" dirty="0"/>
              <a:t>/</a:t>
            </a:r>
            <a:r>
              <a:rPr lang="de-DE" dirty="0" err="1"/>
              <a:t>CONTRIBUTING.md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ALTERNATIVE: GITHUB KLONE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3059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6797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978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Komplexes Projekt</a:t>
            </a:r>
            <a:endParaRPr lang="de-DE" dirty="0"/>
          </a:p>
        </p:txBody>
      </p:sp>
      <p:grpSp>
        <p:nvGrpSpPr>
          <p:cNvPr id="53" name="Gruppierung 52"/>
          <p:cNvGrpSpPr/>
          <p:nvPr/>
        </p:nvGrpSpPr>
        <p:grpSpPr>
          <a:xfrm>
            <a:off x="842250" y="1032933"/>
            <a:ext cx="6406147" cy="4834033"/>
            <a:chOff x="889000" y="889000"/>
            <a:chExt cx="11328401" cy="8280400"/>
          </a:xfrm>
        </p:grpSpPr>
        <p:sp>
          <p:nvSpPr>
            <p:cNvPr id="54" name="Shape 70"/>
            <p:cNvSpPr/>
            <p:nvPr/>
          </p:nvSpPr>
          <p:spPr>
            <a:xfrm>
              <a:off x="1549400" y="5613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5" name="Shape 71"/>
            <p:cNvSpPr/>
            <p:nvPr/>
          </p:nvSpPr>
          <p:spPr>
            <a:xfrm>
              <a:off x="3924300" y="3454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6" name="Shape 72"/>
            <p:cNvSpPr/>
            <p:nvPr/>
          </p:nvSpPr>
          <p:spPr>
            <a:xfrm flipH="1">
              <a:off x="3610719" y="4920406"/>
              <a:ext cx="739577" cy="513855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" name="Shape 73"/>
            <p:cNvSpPr/>
            <p:nvPr/>
          </p:nvSpPr>
          <p:spPr>
            <a:xfrm>
              <a:off x="6197600" y="5613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8" name="Shape 74"/>
            <p:cNvSpPr/>
            <p:nvPr/>
          </p:nvSpPr>
          <p:spPr>
            <a:xfrm flipH="1">
              <a:off x="4012257" y="6357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" name="Shape 75"/>
            <p:cNvSpPr/>
            <p:nvPr/>
          </p:nvSpPr>
          <p:spPr>
            <a:xfrm flipH="1" flipV="1">
              <a:off x="5803354" y="4861619"/>
              <a:ext cx="699245" cy="548234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60" name="Group 79"/>
            <p:cNvGrpSpPr/>
            <p:nvPr/>
          </p:nvGrpSpPr>
          <p:grpSpPr>
            <a:xfrm>
              <a:off x="6311900" y="3251200"/>
              <a:ext cx="3962640" cy="2147890"/>
              <a:chOff x="0" y="0"/>
              <a:chExt cx="3962640" cy="2147888"/>
            </a:xfrm>
          </p:grpSpPr>
          <p:sp>
            <p:nvSpPr>
              <p:cNvPr id="77" name="Shape 76"/>
              <p:cNvSpPr/>
              <p:nvPr/>
            </p:nvSpPr>
            <p:spPr>
              <a:xfrm>
                <a:off x="1358900" y="0"/>
                <a:ext cx="2603740" cy="1270001"/>
              </a:xfrm>
              <a:prstGeom prst="rect">
                <a:avLst/>
              </a:prstGeom>
              <a:solidFill>
                <a:srgbClr val="009051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Skripte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(Build, Vagrant)</a:t>
                </a:r>
              </a:p>
            </p:txBody>
          </p:sp>
          <p:sp>
            <p:nvSpPr>
              <p:cNvPr id="78" name="Shape 77"/>
              <p:cNvSpPr/>
              <p:nvPr/>
            </p:nvSpPr>
            <p:spPr>
              <a:xfrm flipH="1">
                <a:off x="0" y="452387"/>
                <a:ext cx="1014859" cy="360414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9" name="Shape 78"/>
              <p:cNvSpPr/>
              <p:nvPr/>
            </p:nvSpPr>
            <p:spPr>
              <a:xfrm flipH="1">
                <a:off x="1532731" y="1448941"/>
                <a:ext cx="468512" cy="69894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1" name="Group 82"/>
            <p:cNvGrpSpPr/>
            <p:nvPr/>
          </p:nvGrpSpPr>
          <p:grpSpPr>
            <a:xfrm>
              <a:off x="8645624" y="5613400"/>
              <a:ext cx="3457478" cy="1270000"/>
              <a:chOff x="0" y="0"/>
              <a:chExt cx="3457476" cy="1270000"/>
            </a:xfrm>
          </p:grpSpPr>
          <p:sp>
            <p:nvSpPr>
              <p:cNvPr id="75" name="Shape 80"/>
              <p:cNvSpPr/>
              <p:nvPr/>
            </p:nvSpPr>
            <p:spPr>
              <a:xfrm>
                <a:off x="1171475" y="0"/>
                <a:ext cx="2286001" cy="1270000"/>
              </a:xfrm>
              <a:prstGeom prst="rect">
                <a:avLst/>
              </a:prstGeom>
              <a:solidFill>
                <a:srgbClr val="009193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Ressourcen</a:t>
                </a:r>
                <a:b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</a:b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(HTML, CSS)</a:t>
                </a:r>
              </a:p>
            </p:txBody>
          </p:sp>
          <p:sp>
            <p:nvSpPr>
              <p:cNvPr id="76" name="Shape 81"/>
              <p:cNvSpPr/>
              <p:nvPr/>
            </p:nvSpPr>
            <p:spPr>
              <a:xfrm flipH="1" flipV="1">
                <a:off x="0" y="643875"/>
                <a:ext cx="881113" cy="362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2" name="Group 85"/>
            <p:cNvGrpSpPr/>
            <p:nvPr/>
          </p:nvGrpSpPr>
          <p:grpSpPr>
            <a:xfrm>
              <a:off x="8158013" y="7197774"/>
              <a:ext cx="3945088" cy="1908128"/>
              <a:chOff x="0" y="0"/>
              <a:chExt cx="3945086" cy="1908126"/>
            </a:xfrm>
          </p:grpSpPr>
          <p:sp>
            <p:nvSpPr>
              <p:cNvPr id="73" name="Shape 83"/>
              <p:cNvSpPr/>
              <p:nvPr/>
            </p:nvSpPr>
            <p:spPr>
              <a:xfrm>
                <a:off x="1525965" y="638126"/>
                <a:ext cx="2419121" cy="1270000"/>
              </a:xfrm>
              <a:prstGeom prst="rect">
                <a:avLst/>
              </a:prstGeom>
              <a:solidFill>
                <a:srgbClr val="9290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Fremdsourcen</a:t>
                </a:r>
                <a:b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</a:b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(Javascript)</a:t>
                </a:r>
              </a:p>
            </p:txBody>
          </p:sp>
          <p:sp>
            <p:nvSpPr>
              <p:cNvPr id="74" name="Shape 84"/>
              <p:cNvSpPr/>
              <p:nvPr/>
            </p:nvSpPr>
            <p:spPr>
              <a:xfrm flipH="1" flipV="1">
                <a:off x="0" y="0"/>
                <a:ext cx="1352898" cy="88691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3" name="Group 91"/>
            <p:cNvGrpSpPr/>
            <p:nvPr/>
          </p:nvGrpSpPr>
          <p:grpSpPr>
            <a:xfrm>
              <a:off x="889000" y="2514600"/>
              <a:ext cx="4982717" cy="6654800"/>
              <a:chOff x="0" y="0"/>
              <a:chExt cx="4982717" cy="6654800"/>
            </a:xfrm>
          </p:grpSpPr>
          <p:sp>
            <p:nvSpPr>
              <p:cNvPr id="68" name="Shape 86"/>
              <p:cNvSpPr/>
              <p:nvPr/>
            </p:nvSpPr>
            <p:spPr>
              <a:xfrm>
                <a:off x="660400" y="5384800"/>
                <a:ext cx="2286000" cy="1270000"/>
              </a:xfrm>
              <a:prstGeom prst="rect">
                <a:avLst/>
              </a:prstGeom>
              <a:solidFill>
                <a:srgbClr val="FF93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Externe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Bibliothek</a:t>
                </a:r>
              </a:p>
            </p:txBody>
          </p:sp>
          <p:sp>
            <p:nvSpPr>
              <p:cNvPr id="69" name="Shape 87"/>
              <p:cNvSpPr/>
              <p:nvPr/>
            </p:nvSpPr>
            <p:spPr>
              <a:xfrm flipV="1">
                <a:off x="1803400" y="4584700"/>
                <a:ext cx="1836" cy="58896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0" name="Shape 88"/>
              <p:cNvSpPr/>
              <p:nvPr/>
            </p:nvSpPr>
            <p:spPr>
              <a:xfrm>
                <a:off x="0" y="0"/>
                <a:ext cx="2286000" cy="1270000"/>
              </a:xfrm>
              <a:prstGeom prst="rect">
                <a:avLst/>
              </a:prstGeom>
              <a:solidFill>
                <a:srgbClr val="FF93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Externe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Bibliothek</a:t>
                </a:r>
              </a:p>
            </p:txBody>
          </p:sp>
          <p:sp>
            <p:nvSpPr>
              <p:cNvPr id="71" name="Shape 89"/>
              <p:cNvSpPr/>
              <p:nvPr/>
            </p:nvSpPr>
            <p:spPr>
              <a:xfrm>
                <a:off x="2373709" y="1151334"/>
                <a:ext cx="463055" cy="276920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2" name="Shape 90"/>
              <p:cNvSpPr/>
              <p:nvPr/>
            </p:nvSpPr>
            <p:spPr>
              <a:xfrm flipV="1">
                <a:off x="3224113" y="4642544"/>
                <a:ext cx="1758604" cy="78606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4" name="Group 95"/>
            <p:cNvGrpSpPr/>
            <p:nvPr/>
          </p:nvGrpSpPr>
          <p:grpSpPr>
            <a:xfrm>
              <a:off x="9150201" y="889000"/>
              <a:ext cx="3067200" cy="4538663"/>
              <a:chOff x="0" y="0"/>
              <a:chExt cx="3067199" cy="4538663"/>
            </a:xfrm>
          </p:grpSpPr>
          <p:sp>
            <p:nvSpPr>
              <p:cNvPr id="65" name="Shape 92"/>
              <p:cNvSpPr/>
              <p:nvPr/>
            </p:nvSpPr>
            <p:spPr>
              <a:xfrm>
                <a:off x="781198" y="0"/>
                <a:ext cx="2286001" cy="1270000"/>
              </a:xfrm>
              <a:prstGeom prst="rect">
                <a:avLst/>
              </a:prstGeom>
              <a:solidFill>
                <a:srgbClr val="0096FF">
                  <a:alpha val="61000"/>
                </a:srgbClr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Weitere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Anwendung</a:t>
                </a:r>
              </a:p>
            </p:txBody>
          </p:sp>
          <p:sp>
            <p:nvSpPr>
              <p:cNvPr id="66" name="Shape 93"/>
              <p:cNvSpPr/>
              <p:nvPr/>
            </p:nvSpPr>
            <p:spPr>
              <a:xfrm flipV="1">
                <a:off x="0" y="1462385"/>
                <a:ext cx="680443" cy="72107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7" name="Shape 94"/>
              <p:cNvSpPr/>
              <p:nvPr/>
            </p:nvSpPr>
            <p:spPr>
              <a:xfrm flipV="1">
                <a:off x="1906686" y="1444575"/>
                <a:ext cx="15926" cy="309408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2483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92427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150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Repository-Aufteilung</a:t>
            </a:r>
            <a:endParaRPr lang="de-DE" dirty="0"/>
          </a:p>
        </p:txBody>
      </p:sp>
      <p:sp>
        <p:nvSpPr>
          <p:cNvPr id="18" name="Shape 100"/>
          <p:cNvSpPr/>
          <p:nvPr/>
        </p:nvSpPr>
        <p:spPr>
          <a:xfrm>
            <a:off x="639233" y="3200399"/>
            <a:ext cx="2103967" cy="723900"/>
          </a:xfrm>
          <a:prstGeom prst="rect">
            <a:avLst/>
          </a:prstGeom>
          <a:solidFill>
            <a:srgbClr val="0433FF">
              <a:alpha val="64000"/>
            </a:srgbClr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  <a:effectLst/>
              </a:defRPr>
            </a:pPr>
            <a:r>
              <a:rPr sz="40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Modul</a:t>
            </a:r>
          </a:p>
        </p:txBody>
      </p:sp>
      <p:sp>
        <p:nvSpPr>
          <p:cNvPr id="19" name="Shape 101"/>
          <p:cNvSpPr/>
          <p:nvPr/>
        </p:nvSpPr>
        <p:spPr>
          <a:xfrm>
            <a:off x="3065757" y="1698744"/>
            <a:ext cx="64829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 lvl="0">
              <a:defRPr sz="1800"/>
            </a:pPr>
            <a:r>
              <a:rPr sz="4800" dirty="0"/>
              <a:t>=</a:t>
            </a:r>
          </a:p>
        </p:txBody>
      </p:sp>
      <p:pic>
        <p:nvPicPr>
          <p:cNvPr id="20" name="closed_box_juliane_krug_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41054" y="1439332"/>
            <a:ext cx="1761067" cy="1761067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extfeld 21"/>
          <p:cNvSpPr txBox="1"/>
          <p:nvPr/>
        </p:nvSpPr>
        <p:spPr>
          <a:xfrm>
            <a:off x="5952067" y="1540933"/>
            <a:ext cx="2396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Release-Einheit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dirty="0" smtClean="0"/>
              <a:t> eigene Version</a:t>
            </a:r>
          </a:p>
          <a:p>
            <a:pPr>
              <a:buFont typeface="Arial"/>
              <a:buChar char="•"/>
            </a:pPr>
            <a:r>
              <a:rPr lang="de-DE" dirty="0" smtClean="0"/>
              <a:t> eigenen Lebenszyklus</a:t>
            </a:r>
            <a:endParaRPr lang="de-DE" dirty="0"/>
          </a:p>
        </p:txBody>
      </p:sp>
      <p:pic>
        <p:nvPicPr>
          <p:cNvPr id="23" name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38713" y="3742267"/>
            <a:ext cx="2313354" cy="18796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4" name="Shape 101"/>
          <p:cNvSpPr/>
          <p:nvPr/>
        </p:nvSpPr>
        <p:spPr>
          <a:xfrm>
            <a:off x="3065757" y="4216400"/>
            <a:ext cx="64829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 lvl="0">
              <a:defRPr sz="1800"/>
            </a:pPr>
            <a:r>
              <a:rPr sz="4800" dirty="0"/>
              <a:t>=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6104467" y="4134326"/>
            <a:ext cx="2396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Git-Repository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dirty="0" smtClean="0"/>
              <a:t> eigene </a:t>
            </a:r>
            <a:r>
              <a:rPr lang="de-DE" dirty="0" err="1" smtClean="0"/>
              <a:t>Branches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smtClean="0"/>
              <a:t> eigene Tags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5486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Homogene Module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894034" y="4420203"/>
            <a:ext cx="27666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Dependency</a:t>
            </a:r>
            <a:r>
              <a:rPr lang="de-DE" sz="2000" dirty="0" smtClean="0"/>
              <a:t> Manager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Maven</a:t>
            </a:r>
            <a:r>
              <a:rPr lang="de-DE" sz="2000" dirty="0" smtClean="0"/>
              <a:t>, </a:t>
            </a:r>
            <a:r>
              <a:rPr lang="de-DE" sz="2000" dirty="0" err="1" smtClean="0"/>
              <a:t>Ivy</a:t>
            </a:r>
            <a:r>
              <a:rPr lang="de-DE" sz="2000" dirty="0" smtClean="0"/>
              <a:t>, </a:t>
            </a:r>
            <a:r>
              <a:rPr lang="de-DE" sz="2000" dirty="0" err="1" smtClean="0"/>
              <a:t>Gradle</a:t>
            </a:r>
            <a:r>
              <a:rPr lang="de-DE" sz="2000" dirty="0" smtClean="0"/>
              <a:t>,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npm</a:t>
            </a:r>
            <a:r>
              <a:rPr lang="de-DE" sz="2000" dirty="0" smtClean="0"/>
              <a:t>, </a:t>
            </a:r>
            <a:r>
              <a:rPr lang="de-DE" sz="2000" dirty="0" err="1" smtClean="0"/>
              <a:t>RequireJS</a:t>
            </a:r>
            <a:r>
              <a:rPr lang="de-DE" sz="2000" dirty="0" smtClean="0"/>
              <a:t>,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Leiningen</a:t>
            </a:r>
            <a:r>
              <a:rPr lang="de-DE" sz="2000" dirty="0" smtClean="0"/>
              <a:t>, SBT, ...</a:t>
            </a:r>
            <a:endParaRPr lang="de-DE" sz="2000" dirty="0" err="1" smtClean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1743193" y="1061183"/>
            <a:ext cx="4743092" cy="2349519"/>
            <a:chOff x="1803400" y="279400"/>
            <a:chExt cx="8204200" cy="4064000"/>
          </a:xfrm>
        </p:grpSpPr>
        <p:sp>
          <p:nvSpPr>
            <p:cNvPr id="11" name="Shape 144"/>
            <p:cNvSpPr/>
            <p:nvPr/>
          </p:nvSpPr>
          <p:spPr>
            <a:xfrm>
              <a:off x="1803400" y="167640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 smtClean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</a:t>
              </a: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12" name="Shape 145"/>
            <p:cNvSpPr/>
            <p:nvPr/>
          </p:nvSpPr>
          <p:spPr>
            <a:xfrm>
              <a:off x="6896100" y="279400"/>
              <a:ext cx="3111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Java-A</a:t>
              </a:r>
            </a:p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 </a:t>
              </a: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1.0</a:t>
              </a:r>
            </a:p>
          </p:txBody>
        </p:sp>
        <p:sp>
          <p:nvSpPr>
            <p:cNvPr id="13" name="Shape 146"/>
            <p:cNvSpPr/>
            <p:nvPr/>
          </p:nvSpPr>
          <p:spPr>
            <a:xfrm flipH="1">
              <a:off x="4671566" y="1016049"/>
              <a:ext cx="2143721" cy="893367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" name="Shape 147"/>
            <p:cNvSpPr/>
            <p:nvPr/>
          </p:nvSpPr>
          <p:spPr>
            <a:xfrm>
              <a:off x="6896100" y="1676400"/>
              <a:ext cx="3111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Java-B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2.2</a:t>
              </a:r>
            </a:p>
          </p:txBody>
        </p:sp>
        <p:sp>
          <p:nvSpPr>
            <p:cNvPr id="15" name="Shape 148"/>
            <p:cNvSpPr/>
            <p:nvPr/>
          </p:nvSpPr>
          <p:spPr>
            <a:xfrm>
              <a:off x="6896100" y="3073400"/>
              <a:ext cx="3111500" cy="1270000"/>
            </a:xfrm>
            <a:prstGeom prst="rect">
              <a:avLst/>
            </a:prstGeom>
            <a:solidFill>
              <a:srgbClr val="FF9300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Java-C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1.5</a:t>
              </a:r>
            </a:p>
          </p:txBody>
        </p:sp>
        <p:sp>
          <p:nvSpPr>
            <p:cNvPr id="16" name="Shape 149"/>
            <p:cNvSpPr/>
            <p:nvPr/>
          </p:nvSpPr>
          <p:spPr>
            <a:xfrm flipH="1">
              <a:off x="4710757" y="2420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" name="Shape 150"/>
            <p:cNvSpPr/>
            <p:nvPr/>
          </p:nvSpPr>
          <p:spPr>
            <a:xfrm flipH="1" flipV="1">
              <a:off x="4675534" y="2790874"/>
              <a:ext cx="2113906" cy="979141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8" name="Bild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467" y="3907913"/>
            <a:ext cx="3374316" cy="2429195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6" y="3218519"/>
            <a:ext cx="926569" cy="891604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3368" y="4420203"/>
            <a:ext cx="1010305" cy="104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056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526394" y="4420203"/>
            <a:ext cx="3134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Inhomogene Infrastruktur</a:t>
            </a:r>
          </a:p>
          <a:p>
            <a:r>
              <a:rPr lang="de-DE" sz="2000" dirty="0" smtClean="0"/>
              <a:t>Einbindung von </a:t>
            </a:r>
            <a:r>
              <a:rPr lang="de-DE" sz="2000" dirty="0" err="1" smtClean="0"/>
              <a:t>Sourcen</a:t>
            </a:r>
            <a:r>
              <a:rPr lang="de-DE" sz="2000" dirty="0" smtClean="0"/>
              <a:t> und Ressourcen</a:t>
            </a:r>
          </a:p>
          <a:p>
            <a:r>
              <a:rPr lang="de-DE" sz="2000" dirty="0" smtClean="0"/>
              <a:t>Globales </a:t>
            </a:r>
            <a:r>
              <a:rPr lang="de-DE" sz="2000" dirty="0" err="1" smtClean="0"/>
              <a:t>Build</a:t>
            </a:r>
            <a:r>
              <a:rPr lang="de-DE" sz="2000" dirty="0" smtClean="0"/>
              <a:t> erforderlich</a:t>
            </a:r>
          </a:p>
        </p:txBody>
      </p:sp>
      <p:pic>
        <p:nvPicPr>
          <p:cNvPr id="19" name="Bild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16" y="3218519"/>
            <a:ext cx="926569" cy="891604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818" y="4420203"/>
            <a:ext cx="1010305" cy="1049925"/>
          </a:xfrm>
          <a:prstGeom prst="rect">
            <a:avLst/>
          </a:prstGeom>
        </p:spPr>
      </p:pic>
      <p:grpSp>
        <p:nvGrpSpPr>
          <p:cNvPr id="21" name="Gruppierung 20"/>
          <p:cNvGrpSpPr>
            <a:grpSpLocks noChangeAspect="1"/>
          </p:cNvGrpSpPr>
          <p:nvPr/>
        </p:nvGrpSpPr>
        <p:grpSpPr>
          <a:xfrm>
            <a:off x="1219896" y="1041400"/>
            <a:ext cx="4734522" cy="2345274"/>
            <a:chOff x="787400" y="660400"/>
            <a:chExt cx="8204200" cy="4064000"/>
          </a:xfrm>
        </p:grpSpPr>
        <p:sp>
          <p:nvSpPr>
            <p:cNvPr id="23" name="Shape 162"/>
            <p:cNvSpPr/>
            <p:nvPr/>
          </p:nvSpPr>
          <p:spPr>
            <a:xfrm>
              <a:off x="787400" y="205740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6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 X</a:t>
              </a:r>
            </a:p>
          </p:txBody>
        </p:sp>
        <p:sp>
          <p:nvSpPr>
            <p:cNvPr id="24" name="Shape 163"/>
            <p:cNvSpPr/>
            <p:nvPr/>
          </p:nvSpPr>
          <p:spPr>
            <a:xfrm>
              <a:off x="5880100" y="660400"/>
              <a:ext cx="3111500" cy="1270000"/>
            </a:xfrm>
            <a:prstGeom prst="rect">
              <a:avLst/>
            </a:prstGeom>
            <a:solidFill>
              <a:srgbClr val="009051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Geteilte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Skripte</a:t>
              </a:r>
            </a:p>
          </p:txBody>
        </p:sp>
        <p:sp>
          <p:nvSpPr>
            <p:cNvPr id="25" name="Shape 164"/>
            <p:cNvSpPr/>
            <p:nvPr/>
          </p:nvSpPr>
          <p:spPr>
            <a:xfrm flipH="1">
              <a:off x="3655566" y="1397049"/>
              <a:ext cx="2143721" cy="893367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" name="Shape 165"/>
            <p:cNvSpPr/>
            <p:nvPr/>
          </p:nvSpPr>
          <p:spPr>
            <a:xfrm>
              <a:off x="5880100" y="2057400"/>
              <a:ext cx="3111500" cy="1270000"/>
            </a:xfrm>
            <a:prstGeom prst="rect">
              <a:avLst/>
            </a:prstGeom>
            <a:solidFill>
              <a:srgbClr val="009193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Ressourcen</a:t>
              </a:r>
            </a:p>
          </p:txBody>
        </p:sp>
        <p:sp>
          <p:nvSpPr>
            <p:cNvPr id="27" name="Shape 166"/>
            <p:cNvSpPr/>
            <p:nvPr/>
          </p:nvSpPr>
          <p:spPr>
            <a:xfrm>
              <a:off x="5880100" y="3454400"/>
              <a:ext cx="3111500" cy="1270000"/>
            </a:xfrm>
            <a:prstGeom prst="rect">
              <a:avLst/>
            </a:prstGeom>
            <a:solidFill>
              <a:srgbClr val="929000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Fremd-sourcen</a:t>
              </a:r>
            </a:p>
          </p:txBody>
        </p:sp>
        <p:sp>
          <p:nvSpPr>
            <p:cNvPr id="28" name="Shape 167"/>
            <p:cNvSpPr/>
            <p:nvPr/>
          </p:nvSpPr>
          <p:spPr>
            <a:xfrm flipH="1">
              <a:off x="3694757" y="2801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" name="Shape 168"/>
            <p:cNvSpPr/>
            <p:nvPr/>
          </p:nvSpPr>
          <p:spPr>
            <a:xfrm flipH="1" flipV="1">
              <a:off x="3659534" y="3171874"/>
              <a:ext cx="2113906" cy="979141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0" name="Textfeld 29"/>
          <p:cNvSpPr txBox="1"/>
          <p:nvPr/>
        </p:nvSpPr>
        <p:spPr>
          <a:xfrm>
            <a:off x="6061427" y="1078180"/>
            <a:ext cx="27666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Build-Skripte</a:t>
            </a:r>
            <a:endParaRPr lang="de-DE" sz="2000" dirty="0" smtClean="0"/>
          </a:p>
          <a:p>
            <a:r>
              <a:rPr lang="de-DE" sz="2000" dirty="0" err="1" smtClean="0"/>
              <a:t>Depoyment-Skripte</a:t>
            </a:r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HTML / CSS / IMG</a:t>
            </a:r>
          </a:p>
          <a:p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JavaScript, C++ </a:t>
            </a:r>
            <a:r>
              <a:rPr lang="de-DE" sz="2000" dirty="0" err="1" smtClean="0"/>
              <a:t>Header</a:t>
            </a:r>
            <a:endParaRPr lang="de-DE" sz="2000" dirty="0" smtClean="0"/>
          </a:p>
        </p:txBody>
      </p:sp>
      <p:pic>
        <p:nvPicPr>
          <p:cNvPr id="31" name="Bild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298" y="3862533"/>
            <a:ext cx="3307693" cy="1722349"/>
          </a:xfrm>
          <a:prstGeom prst="rect">
            <a:avLst/>
          </a:prstGeom>
        </p:spPr>
      </p:pic>
      <p:sp>
        <p:nvSpPr>
          <p:cNvPr id="32" name="Textfeld 31"/>
          <p:cNvSpPr txBox="1"/>
          <p:nvPr/>
        </p:nvSpPr>
        <p:spPr>
          <a:xfrm>
            <a:off x="5506244" y="5743642"/>
            <a:ext cx="297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Submodule oder </a:t>
            </a:r>
            <a:r>
              <a:rPr lang="de-DE" b="1" dirty="0" err="1" smtClean="0"/>
              <a:t>Subtrees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188456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</a:t>
            </a:r>
            <a:endParaRPr lang="de-DE" dirty="0"/>
          </a:p>
        </p:txBody>
      </p:sp>
      <p:pic>
        <p:nvPicPr>
          <p:cNvPr id="17" name="Bild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697" y="1061184"/>
            <a:ext cx="4900450" cy="4883134"/>
          </a:xfrm>
          <a:prstGeom prst="rect">
            <a:avLst/>
          </a:prstGeom>
        </p:spPr>
      </p:pic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</p:spTree>
    <p:extLst>
      <p:ext uri="{BB962C8B-B14F-4D97-AF65-F5344CB8AC3E}">
        <p14:creationId xmlns:p14="http://schemas.microsoft.com/office/powerpoint/2010/main" val="1767067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Subtree</a:t>
            </a:r>
            <a:endParaRPr lang="de-DE" dirty="0"/>
          </a:p>
        </p:txBody>
      </p:sp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269" y="1086249"/>
            <a:ext cx="3931018" cy="479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65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idx="1"/>
          </p:nvPr>
        </p:nvSpPr>
        <p:spPr>
          <a:xfrm>
            <a:off x="315884" y="3375732"/>
            <a:ext cx="8512232" cy="275043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500045" indent="-321457" defTabSz="328600">
              <a:spcBef>
                <a:spcPts val="1336"/>
              </a:spcBef>
              <a:defRPr sz="1800"/>
            </a:pPr>
            <a:r>
              <a:rPr dirty="0"/>
              <a:t>Schritte: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Modul hinzufügen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Repository mit Modulen klonen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Neue Version eines Moduls einbinden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Änderungen in einem Modul durchführen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BEISPIEL</a:t>
            </a:r>
            <a:endParaRPr lang="de-DE" dirty="0"/>
          </a:p>
        </p:txBody>
      </p:sp>
      <p:grpSp>
        <p:nvGrpSpPr>
          <p:cNvPr id="2" name="Group 199"/>
          <p:cNvGrpSpPr/>
          <p:nvPr/>
        </p:nvGrpSpPr>
        <p:grpSpPr>
          <a:xfrm>
            <a:off x="1937742" y="2027039"/>
            <a:ext cx="5268516" cy="892969"/>
            <a:chOff x="0" y="0"/>
            <a:chExt cx="7493000" cy="1270000"/>
          </a:xfrm>
        </p:grpSpPr>
        <p:sp>
          <p:nvSpPr>
            <p:cNvPr id="196" name="Shape 196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197" name="Shape 197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build</a:t>
              </a:r>
            </a:p>
          </p:txBody>
        </p:sp>
        <p:sp>
          <p:nvSpPr>
            <p:cNvPr id="198" name="Shape 198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73466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02605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476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>
            <a:off x="418736" y="3174692"/>
            <a:ext cx="7804548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</a:t>
            </a:r>
            <a:r>
              <a:rPr sz="1600" b="1" dirty="0">
                <a:latin typeface="Consolas"/>
                <a:ea typeface="Consolas"/>
                <a:cs typeface="Consolas"/>
                <a:sym typeface="Consolas"/>
              </a:rPr>
              <a:t>submodule</a:t>
            </a: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add ../build.git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“add Submodul“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[master cbe9e65] add submodule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2 files changed, 4 insertions(+)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100644 .gitmodules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160000 build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06"/>
          <p:cNvGrpSpPr/>
          <p:nvPr/>
        </p:nvGrpSpPr>
        <p:grpSpPr>
          <a:xfrm>
            <a:off x="1937742" y="1803797"/>
            <a:ext cx="5268516" cy="892969"/>
            <a:chOff x="0" y="0"/>
            <a:chExt cx="7493000" cy="1270000"/>
          </a:xfrm>
        </p:grpSpPr>
        <p:sp>
          <p:nvSpPr>
            <p:cNvPr id="203" name="Shape 20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04" name="Shape 20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v1.0</a:t>
              </a:r>
            </a:p>
          </p:txBody>
        </p:sp>
        <p:sp>
          <p:nvSpPr>
            <p:cNvPr id="205" name="Shape 20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07" name="1333882233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24526" y="3168726"/>
            <a:ext cx="809626" cy="1071563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hape 208"/>
          <p:cNvSpPr/>
          <p:nvPr/>
        </p:nvSpPr>
        <p:spPr>
          <a:xfrm>
            <a:off x="6484400" y="4408811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  <p:pic>
        <p:nvPicPr>
          <p:cNvPr id="209" name="Bildschirmfoto 2013-10-10 um 08.51.58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54453" y="5313164"/>
            <a:ext cx="1526977" cy="115193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801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build="p" bldLvl="5" animBg="1" advAuto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490173" y="2397809"/>
            <a:ext cx="7965282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cd myproject2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#.gitmodules in .git/config übertragen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init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#Repositories der Submodule klonen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#Ein Schritt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/>
            </a:pPr>
            <a:r>
              <a:rPr sz="3100" dirty="0"/>
              <a:t>Klonen mit Submodulen</a:t>
            </a:r>
          </a:p>
        </p:txBody>
      </p:sp>
      <p:pic>
        <p:nvPicPr>
          <p:cNvPr id="215" name="Bildschirmfoto 2013-10-10 um 08.54.4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45415" y="2393156"/>
            <a:ext cx="1785939" cy="1145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Bildschirmfoto 2013-10-10 um 08.58.09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92494" y="5042790"/>
            <a:ext cx="1696641" cy="1315148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/>
          <p:nvPr/>
        </p:nvSpPr>
        <p:spPr>
          <a:xfrm>
            <a:off x="6377244" y="3935537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#.git/config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</p:spTree>
    <p:extLst>
      <p:ext uri="{BB962C8B-B14F-4D97-AF65-F5344CB8AC3E}">
        <p14:creationId xmlns:p14="http://schemas.microsoft.com/office/powerpoint/2010/main" val="124584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build="p" bldLvl="5" animBg="1" advAuto="0"/>
      <p:bldP spid="216" grpId="0" animBg="1" advAuto="0"/>
      <p:bldP spid="217" grpId="0" animBg="1" advAuto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472314" y="3592482"/>
            <a:ext cx="7965282" cy="2780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grpSp>
        <p:nvGrpSpPr>
          <p:cNvPr id="2" name="Group 226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23" name="Shape 22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24" name="Shape 22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v1.2</a:t>
              </a:r>
            </a:p>
          </p:txBody>
        </p:sp>
        <p:sp>
          <p:nvSpPr>
            <p:cNvPr id="225" name="Shape 22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27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1117" y="3937992"/>
            <a:ext cx="2509450" cy="189309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VERSIONEN FESTLEGEN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867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build="p" bldLvl="5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2.0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git-scm.com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</a:t>
            </a:r>
            <a:r>
              <a:rPr lang="de-DE" sz="2800" dirty="0" err="1" smtClean="0"/>
              <a:t>cola</a:t>
            </a:r>
            <a:r>
              <a:rPr lang="de-DE" sz="2800" dirty="0" smtClean="0"/>
              <a:t> </a:t>
            </a:r>
            <a:r>
              <a:rPr lang="de-DE" sz="2800" dirty="0" smtClean="0"/>
              <a:t>2.0.7 (Alternative </a:t>
            </a:r>
            <a:r>
              <a:rPr lang="de-DE" sz="2800" dirty="0" smtClean="0"/>
              <a:t>GUI für </a:t>
            </a:r>
            <a:r>
              <a:rPr lang="de-DE" sz="2800" dirty="0" err="1" smtClean="0"/>
              <a:t>Git</a:t>
            </a:r>
            <a:r>
              <a:rPr lang="de-DE" sz="2800" dirty="0" smtClean="0"/>
              <a:t>)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git-cola.github.io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endParaRPr lang="de-DE" sz="2400" dirty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</a:t>
            </a:r>
            <a:r>
              <a:rPr lang="de-DE" sz="2800" dirty="0" err="1" smtClean="0"/>
              <a:t>flow</a:t>
            </a:r>
            <a:r>
              <a:rPr lang="de-DE" sz="2800" dirty="0" smtClean="0"/>
              <a:t> (</a:t>
            </a:r>
            <a:r>
              <a:rPr lang="de-DE" sz="2800" dirty="0" err="1" smtClean="0"/>
              <a:t>Bash</a:t>
            </a:r>
            <a:r>
              <a:rPr lang="de-DE" sz="2800" dirty="0" smtClean="0"/>
              <a:t> Erweiterungen für </a:t>
            </a:r>
            <a:r>
              <a:rPr lang="de-DE" sz="2800" dirty="0" err="1" smtClean="0"/>
              <a:t>Git</a:t>
            </a:r>
            <a:r>
              <a:rPr lang="de-DE" sz="2800" dirty="0" smtClean="0"/>
              <a:t> Flow Workflow)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https://</a:t>
            </a:r>
            <a:r>
              <a:rPr lang="de-DE" sz="2400" dirty="0" err="1">
                <a:solidFill>
                  <a:srgbClr val="438ECC"/>
                </a:solidFill>
              </a:rPr>
              <a:t>github.com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nvie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gitflow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Meld</a:t>
            </a:r>
            <a:r>
              <a:rPr lang="de-DE" sz="2800" dirty="0" smtClean="0"/>
              <a:t> </a:t>
            </a:r>
            <a:r>
              <a:rPr lang="de-DE" sz="2800" dirty="0" smtClean="0"/>
              <a:t>– </a:t>
            </a:r>
            <a:r>
              <a:rPr lang="de-DE" sz="2800" dirty="0" err="1" smtClean="0"/>
              <a:t>Mergetool</a:t>
            </a:r>
            <a:r>
              <a:rPr lang="de-DE" sz="2800" dirty="0" smtClean="0"/>
              <a:t> für </a:t>
            </a:r>
            <a:r>
              <a:rPr lang="de-DE" sz="2800" dirty="0" err="1" smtClean="0"/>
              <a:t>Git</a:t>
            </a:r>
            <a:endParaRPr lang="de-DE" sz="2800" dirty="0" smtClean="0"/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meldmerge.org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endParaRPr lang="de-DE" sz="2400" dirty="0">
              <a:solidFill>
                <a:srgbClr val="438ECC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WORKSHOP VM – </a:t>
            </a:r>
            <a:r>
              <a:rPr lang="de-DE" dirty="0" smtClean="0"/>
              <a:t>GIT + GIT-TOOLS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1005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472314" y="3961814"/>
            <a:ext cx="7965282" cy="204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#Branch-Eintrag in .gitmodules beim add (seit 1.8.2)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add --branch master ../build.git build 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#--remote holt den aktuellen Head des konfigurierten Branches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update --remote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   #ggf. noch andere Submodule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34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31" name="Shape 231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32" name="Shape 232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233" name="Shape 233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sp>
        <p:nvSpPr>
          <p:cNvPr id="235" name="Shape 235"/>
          <p:cNvSpPr/>
          <p:nvPr/>
        </p:nvSpPr>
        <p:spPr>
          <a:xfrm>
            <a:off x="6395103" y="5731073"/>
            <a:ext cx="2491384" cy="92333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    branch = master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AKTUELLSTE VERSION HOLEN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954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build="p" bldLvl="5" animBg="1" advAuto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490173" y="3328401"/>
            <a:ext cx="7965282" cy="3273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master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#Dateien ändern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commit -am "neue Version in Submodul"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--recurse-submodules=on-demand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#Alias pushall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$ git config --global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       alias.pushall 'push --recurse-submodules=on-demand'</a:t>
            </a:r>
          </a:p>
        </p:txBody>
      </p:sp>
      <p:grpSp>
        <p:nvGrpSpPr>
          <p:cNvPr id="2" name="Group 244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41" name="Shape 241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42" name="Shape 242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43" name="Shape 243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45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0348" y="4688086"/>
            <a:ext cx="2035969" cy="153590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SUBMODULEN 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70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 build="p" bldLvl="5" animBg="1" advAuto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29628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41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418736" y="3334237"/>
            <a:ext cx="8206384" cy="564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add --prefix build --squash ../build.git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52"/>
          <p:cNvGrpSpPr/>
          <p:nvPr/>
        </p:nvGrpSpPr>
        <p:grpSpPr>
          <a:xfrm>
            <a:off x="1553765" y="1785937"/>
            <a:ext cx="5268516" cy="892969"/>
            <a:chOff x="0" y="0"/>
            <a:chExt cx="7493000" cy="1270000"/>
          </a:xfrm>
        </p:grpSpPr>
        <p:sp>
          <p:nvSpPr>
            <p:cNvPr id="249" name="Shape 249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50" name="Shape 250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v1.0</a:t>
              </a:r>
            </a:p>
          </p:txBody>
        </p:sp>
        <p:sp>
          <p:nvSpPr>
            <p:cNvPr id="251" name="Shape 251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55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3750" y="4786312"/>
            <a:ext cx="1804380" cy="982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35" y="4169369"/>
            <a:ext cx="6607969" cy="2125266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SUBTREE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728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490173" y="2047692"/>
            <a:ext cx="7965282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lnSpc>
                <a:spcPct val="1000"/>
              </a:lnSpc>
              <a:spcBef>
                <a:spcPts val="1687"/>
              </a:spcBef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</p:txBody>
      </p:sp>
      <p:pic>
        <p:nvPicPr>
          <p:cNvPr id="261" name="Bildschirmfoto 2013-10-16 um 16.35.0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87899" y="3366492"/>
            <a:ext cx="2574871" cy="160734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911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472314" y="3268901"/>
            <a:ext cx="8304610" cy="1641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v1.2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</p:txBody>
      </p:sp>
      <p:grpSp>
        <p:nvGrpSpPr>
          <p:cNvPr id="2" name="Group 268"/>
          <p:cNvGrpSpPr/>
          <p:nvPr/>
        </p:nvGrpSpPr>
        <p:grpSpPr>
          <a:xfrm>
            <a:off x="1937742" y="1875234"/>
            <a:ext cx="5268516" cy="892969"/>
            <a:chOff x="0" y="0"/>
            <a:chExt cx="7493000" cy="1270000"/>
          </a:xfrm>
        </p:grpSpPr>
        <p:sp>
          <p:nvSpPr>
            <p:cNvPr id="265" name="Shape 265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66" name="Shape 266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v1.2</a:t>
              </a:r>
            </a:p>
          </p:txBody>
        </p:sp>
        <p:sp>
          <p:nvSpPr>
            <p:cNvPr id="267" name="Shape 267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70" name="Bildschirmfoto 2013-10-10 um 12.49.2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7235" y="3902273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14" y="4857750"/>
            <a:ext cx="4598789" cy="1857375"/>
          </a:xfrm>
          <a:prstGeom prst="rect">
            <a:avLst/>
          </a:prstGeom>
        </p:spPr>
      </p:pic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FESTLEGEN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633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374087" y="2965782"/>
            <a:ext cx="8456415" cy="2426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master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#Eigenes Update-Skript anlegen: update-modules.sh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#Remote verwenden um Pfade im Skript zu vermeiden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build ../build.git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./update-modules.sh</a:t>
            </a:r>
          </a:p>
        </p:txBody>
      </p:sp>
      <p:grpSp>
        <p:nvGrpSpPr>
          <p:cNvPr id="2" name="Group 277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74" name="Shape 274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75" name="Shape 275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276" name="Shape 276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78" name="Bildschirmfoto 2013-10-10 um 12.54.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7938" y="5027414"/>
            <a:ext cx="2455665" cy="144221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AKTUELLSTE VERSION HOLEN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967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 animBg="1" advAuto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/>
        </p:nvSpPr>
        <p:spPr>
          <a:xfrm>
            <a:off x="481244" y="3078728"/>
            <a:ext cx="8170665" cy="2165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#Dateien im build-Verzeichnis ändern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commit -am "neue Version in Subtree"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#Änderungen in das Modul zurückübertragen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#Einmalig Remote anlegen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-f build ../build.git/ 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fetch build   #letzten Stand holen</a:t>
            </a:r>
          </a:p>
        </p:txBody>
      </p:sp>
      <p:grpSp>
        <p:nvGrpSpPr>
          <p:cNvPr id="2" name="Group 285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82" name="Shape 282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84" name="Shape 284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86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24055" y="3196828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298" y="4708242"/>
            <a:ext cx="3045023" cy="2035969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(1)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200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 build="p" bldLvl="5" animBg="1" advAuto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481244" y="2973834"/>
            <a:ext cx="8170665" cy="130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split --prefix build --branch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checkout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merge build/master  #mit lokaler Version vereinigen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build HEAD:master #Zurück in das originale Repo</a:t>
            </a:r>
          </a:p>
        </p:txBody>
      </p:sp>
      <p:grpSp>
        <p:nvGrpSpPr>
          <p:cNvPr id="2" name="Group 296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93" name="Shape 29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94" name="Shape 29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95" name="Shape 29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11" name="Bild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95" y="4393406"/>
            <a:ext cx="8215313" cy="2375297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838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0" build="p" bldLvl="5" animBg="1" advAuto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426645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Weitere Java APIs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133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5357</Words>
  <Application>Microsoft Macintosh PowerPoint</Application>
  <PresentationFormat>Bildschirmpräsentation (4:3)</PresentationFormat>
  <Paragraphs>1298</Paragraphs>
  <Slides>133</Slides>
  <Notes>9</Notes>
  <HiddenSlides>2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133</vt:i4>
      </vt:variant>
    </vt:vector>
  </HeadingPairs>
  <TitlesOfParts>
    <vt:vector size="134" baseType="lpstr">
      <vt:lpstr>Office-Design</vt:lpstr>
      <vt:lpstr>W-JAX 07.11.14 | WORKSHOP</vt:lpstr>
      <vt:lpstr>VORSTELLUNG</vt:lpstr>
      <vt:lpstr>GIT – ZUM NACHLESEN</vt:lpstr>
      <vt:lpstr>AGENDA</vt:lpstr>
      <vt:lpstr>VORBEREITUNG</vt:lpstr>
      <vt:lpstr>INSTALLATION DER VM</vt:lpstr>
      <vt:lpstr>VERWENDUNG DER VM</vt:lpstr>
      <vt:lpstr>VORBEREITUNG</vt:lpstr>
      <vt:lpstr>WORKSHOP VM – GIT + GIT-TOOLS</vt:lpstr>
      <vt:lpstr>WORKSHOP VM – ENTWICKLUNGSTOOLS</vt:lpstr>
      <vt:lpstr>TEIL 1</vt:lpstr>
      <vt:lpstr>GIT BESTANDTEILE</vt:lpstr>
      <vt:lpstr>EINSTIEG</vt:lpstr>
      <vt:lpstr>DEZENTRALES REPOSITORY</vt:lpstr>
      <vt:lpstr>Objektdatabase</vt:lpstr>
      <vt:lpstr>Verzweigungen - Branches</vt:lpstr>
      <vt:lpstr>Branches / Tags</vt:lpstr>
      <vt:lpstr>Geheimnisse des Index</vt:lpstr>
      <vt:lpstr>REFERENZEN</vt:lpstr>
      <vt:lpstr>REFERENZEN II</vt:lpstr>
      <vt:lpstr>TEIL 1</vt:lpstr>
      <vt:lpstr>GIT INTERN: MERGES 1</vt:lpstr>
      <vt:lpstr>GIT INTERN: MERGES 1</vt:lpstr>
      <vt:lpstr>GIT INTERN: MERGES 1</vt:lpstr>
      <vt:lpstr>GIT INTERN: FASTFORWARD-MERGE (I)</vt:lpstr>
      <vt:lpstr>GIT INTERN: NO-FASTWORWARD</vt:lpstr>
      <vt:lpstr>GIT INTERN: SQUASH</vt:lpstr>
      <vt:lpstr>GIT INTERN: MERGE-BASE</vt:lpstr>
      <vt:lpstr>GIT INTERN: MERGE-FILE</vt:lpstr>
      <vt:lpstr>GIT INTERN: MERGES 2 - KONFLIKTE</vt:lpstr>
      <vt:lpstr>GIT INTERN: MERGES 2 - CHECKOUT</vt:lpstr>
      <vt:lpstr>GIT INTERN: MERGES 2 - STRATEGIEN</vt:lpstr>
      <vt:lpstr>GIT INTERN: MERGES 2 - KONFLIKTE</vt:lpstr>
      <vt:lpstr>GIT INTERNAS: MERGE-TOOL</vt:lpstr>
      <vt:lpstr>GIT MERGES: RERERE</vt:lpstr>
      <vt:lpstr>TEIL 1</vt:lpstr>
      <vt:lpstr>GIT INTERNAS: REMOTES</vt:lpstr>
      <vt:lpstr>GIT INTERNAS: REMOTES</vt:lpstr>
      <vt:lpstr>GIT INTERNAS: REFSPEC</vt:lpstr>
      <vt:lpstr>GIT INTERNAS: REFSPEC</vt:lpstr>
      <vt:lpstr>GIT INTERNAS: REFSPEC</vt:lpstr>
      <vt:lpstr>GIT INTERNAS: REFSPEC-KONFIGURATION</vt:lpstr>
      <vt:lpstr>GIT INTERNAS: REFSPEC-BEISPIELE</vt:lpstr>
      <vt:lpstr>GIT INTERNAS: FETCH</vt:lpstr>
      <vt:lpstr>GIT INTERNAS: TRACKING BRANCHES</vt:lpstr>
      <vt:lpstr>GIT INTERNAS: TRACKING BRANCH VERBINDEN</vt:lpstr>
      <vt:lpstr>GIT INTERNAS: PULL</vt:lpstr>
      <vt:lpstr>GIT INTERNAS: PUSH</vt:lpstr>
      <vt:lpstr>GIT INTERN: PUSH.DEFAULT</vt:lpstr>
      <vt:lpstr>GIT INTERN: PUSH EMPFEHLUNG</vt:lpstr>
      <vt:lpstr>GIT INTERNAS: :-/</vt:lpstr>
      <vt:lpstr>TEIL 3</vt:lpstr>
      <vt:lpstr>Typische Workflows in der Entwicklung</vt:lpstr>
      <vt:lpstr>Arbeiten mit gemeinsamen Branch (Merge)</vt:lpstr>
      <vt:lpstr>ARBEITEN MIT FEATURE-BRANCHES</vt:lpstr>
      <vt:lpstr>REBASING - ÜBERBLICK</vt:lpstr>
      <vt:lpstr>Arbeiten mit gemeinsamen Branch (Rebase)</vt:lpstr>
      <vt:lpstr>Rebase durchführen</vt:lpstr>
      <vt:lpstr>Noch mehr Rebase </vt:lpstr>
      <vt:lpstr>Cherry-Pick </vt:lpstr>
      <vt:lpstr>Interaktives Rebase</vt:lpstr>
      <vt:lpstr>Pull-Requests</vt:lpstr>
      <vt:lpstr>Pull-Requests für Review-Workflows</vt:lpstr>
      <vt:lpstr>TEIL 3</vt:lpstr>
      <vt:lpstr>RELEASEPROZESS - GITFLOW</vt:lpstr>
      <vt:lpstr>RELEASEPROZESS - GITFLOW</vt:lpstr>
      <vt:lpstr>RELEASEPROZESS 1 – FEATURE ENTWICKELN</vt:lpstr>
      <vt:lpstr>RELEASEPROZESS 2 – RELEASE ERZEUGEN (I)</vt:lpstr>
      <vt:lpstr>RELEASEPROZESS 2 – RELEASE ERZEUGEN (II)</vt:lpstr>
      <vt:lpstr>RELEASEPROZESS 2 – RELEASE ERZEUGEN (III)</vt:lpstr>
      <vt:lpstr>RELEASEPROZESS 3 – HOTFIX ERSTELLEN</vt:lpstr>
      <vt:lpstr>RELEASEPROZESS 4 – SUPPORT FÜR ALTE VERSION</vt:lpstr>
      <vt:lpstr>RELEASEPROZESS 4 – GOODIES</vt:lpstr>
      <vt:lpstr>RELEASEPROZESS 3 - HOTFIXES</vt:lpstr>
      <vt:lpstr>BRANCHSTRATEGIE: GITFLOW - TOOLS</vt:lpstr>
      <vt:lpstr>EXKURS: FEATURE-ID IN COMMIT MSG</vt:lpstr>
      <vt:lpstr>ALTERNATIVE: GITHUB KLONE</vt:lpstr>
      <vt:lpstr>TEIL 3</vt:lpstr>
      <vt:lpstr>Komplexes Projekt</vt:lpstr>
      <vt:lpstr>Repository-Aufteilung</vt:lpstr>
      <vt:lpstr>Homogene Module</vt:lpstr>
      <vt:lpstr>Inhomogene Module</vt:lpstr>
      <vt:lpstr>Submodule</vt:lpstr>
      <vt:lpstr>Subtree</vt:lpstr>
      <vt:lpstr>BEISPIEL</vt:lpstr>
      <vt:lpstr>TEIL 3</vt:lpstr>
      <vt:lpstr>Submodule hinzufügen</vt:lpstr>
      <vt:lpstr>Klonen mit Submodulen</vt:lpstr>
      <vt:lpstr>NEUE VERSIONEN FESTLEGEN</vt:lpstr>
      <vt:lpstr>AKTUELLSTE VERSION HOLEN</vt:lpstr>
      <vt:lpstr>IN SUBMODULEN ARBEITEN</vt:lpstr>
      <vt:lpstr>TEIL 3</vt:lpstr>
      <vt:lpstr>SUBTREE HINZUFÜGEN</vt:lpstr>
      <vt:lpstr>KLONEN MIT SUBTREES</vt:lpstr>
      <vt:lpstr>NEUE VERSION FESTLEGEN</vt:lpstr>
      <vt:lpstr>AKTUELLSTE VERSION HOLEN</vt:lpstr>
      <vt:lpstr>IN SUBTREES ARBEITEN (1)</vt:lpstr>
      <vt:lpstr>IN SUBTREES ARBEITEN (II)</vt:lpstr>
      <vt:lpstr>TEIL 4</vt:lpstr>
      <vt:lpstr>TEIL 4</vt:lpstr>
      <vt:lpstr>GIT APIS: JGIT</vt:lpstr>
      <vt:lpstr>JGIT – JAVA GIT IMPLEMENTIERUNG</vt:lpstr>
      <vt:lpstr>JGIT - EINBINDEN</vt:lpstr>
      <vt:lpstr>JGIT – KOMMANDOZEILE</vt:lpstr>
      <vt:lpstr>JGIT - PORCELAIN API</vt:lpstr>
      <vt:lpstr>JGIT – REPOSITORY API</vt:lpstr>
      <vt:lpstr>JGIT – WALKER (I)</vt:lpstr>
      <vt:lpstr>JGIT – WALKER (II)</vt:lpstr>
      <vt:lpstr>JGIT – OBJEKTE LESEN UND SCHREIBEN</vt:lpstr>
      <vt:lpstr>JGIT – ÜBUNG</vt:lpstr>
      <vt:lpstr>TEIL 4</vt:lpstr>
      <vt:lpstr>JGIT ADD-ON: GROOVY GRGIT</vt:lpstr>
      <vt:lpstr>JGIT ADD-ON: ATLASSIAN GITFLOW API</vt:lpstr>
      <vt:lpstr>GITHUB REST API </vt:lpstr>
      <vt:lpstr>TEIL 5</vt:lpstr>
      <vt:lpstr>GRADLE UND GIT</vt:lpstr>
      <vt:lpstr>TOWNSFOLK / GRADLE-RELEASE</vt:lpstr>
      <vt:lpstr>AJOBERSTAR / GRADLE-GIT</vt:lpstr>
      <vt:lpstr>TEIL 5</vt:lpstr>
      <vt:lpstr>MAVEN RELEASE PLUGIN</vt:lpstr>
      <vt:lpstr>MAVEN-RELEASE-PLUGIN – KONFIGURATION 1</vt:lpstr>
      <vt:lpstr>MAVEN-RELEASE-PLUGIN – KONFIGURATION 2</vt:lpstr>
      <vt:lpstr>MAVEN-RELEASE-PLUGIN – SCHRITT 1</vt:lpstr>
      <vt:lpstr>MAVEN-RELEASE-PLUGIN – SCHRITT 2</vt:lpstr>
      <vt:lpstr>MAVEN-RELEASE-PLUGIN - ANWENDUNG</vt:lpstr>
      <vt:lpstr>TEIL 5</vt:lpstr>
      <vt:lpstr>ATLASSIAN JGIT-FLOW</vt:lpstr>
      <vt:lpstr>ATLASSIAN JGIT-FLOW – KONFIGURATION 1</vt:lpstr>
      <vt:lpstr>ATLASSIAN JGIT-FLOW – KONFIGURATION 2</vt:lpstr>
      <vt:lpstr>ATLASSIAN JGIT-FLOW - ANWENDUNG</vt:lpstr>
      <vt:lpstr>ATLASSIAN JGIT-FLOW - ANWENDUNG</vt:lpstr>
      <vt:lpstr>VIELEN DANK!</vt:lpstr>
      <vt:lpstr>COPYRIGHT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265</cp:revision>
  <dcterms:created xsi:type="dcterms:W3CDTF">2014-09-28T20:48:12Z</dcterms:created>
  <dcterms:modified xsi:type="dcterms:W3CDTF">2014-10-19T20:04:08Z</dcterms:modified>
</cp:coreProperties>
</file>